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5"/>
  </p:notesMasterIdLst>
  <p:handoutMasterIdLst>
    <p:handoutMasterId r:id="rId23"/>
  </p:handoutMasterIdLst>
  <p:sldIdLst>
    <p:sldId id="256" r:id="rId4"/>
    <p:sldId id="353" r:id="rId6"/>
    <p:sldId id="555" r:id="rId7"/>
    <p:sldId id="538" r:id="rId8"/>
    <p:sldId id="481" r:id="rId9"/>
    <p:sldId id="520" r:id="rId10"/>
    <p:sldId id="543" r:id="rId11"/>
    <p:sldId id="544" r:id="rId12"/>
    <p:sldId id="541" r:id="rId13"/>
    <p:sldId id="545" r:id="rId14"/>
    <p:sldId id="542" r:id="rId15"/>
    <p:sldId id="546" r:id="rId16"/>
    <p:sldId id="521" r:id="rId17"/>
    <p:sldId id="547" r:id="rId18"/>
    <p:sldId id="548" r:id="rId19"/>
    <p:sldId id="540" r:id="rId20"/>
    <p:sldId id="467" r:id="rId21"/>
    <p:sldId id="295" r:id="rId2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1C1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6429" autoAdjust="0"/>
  </p:normalViewPr>
  <p:slideViewPr>
    <p:cSldViewPr snapToGrid="0">
      <p:cViewPr varScale="1">
        <p:scale>
          <a:sx n="150" d="100"/>
          <a:sy n="150" d="100"/>
        </p:scale>
        <p:origin x="330" y="126"/>
      </p:cViewPr>
      <p:guideLst/>
    </p:cSldViewPr>
  </p:slideViewPr>
  <p:outlineViewPr>
    <p:cViewPr>
      <p:scale>
        <a:sx n="33" d="100"/>
        <a:sy n="33" d="100"/>
      </p:scale>
      <p:origin x="0" y="-237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8" d="100"/>
          <a:sy n="88" d="100"/>
        </p:scale>
        <p:origin x="3582"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1DE2EC-50A2-49AB-A947-92EDBB93EF09}"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74A1CE-84CE-4709-A5C3-D1278F7ECEAB}"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B685B5-6A8D-40BB-902E-783DCD8AD1C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131EA-DFC0-420D-A91D-521D8C091726}"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1999034"/>
            <a:ext cx="3655181"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4"/>
            <a:ext cx="7886700" cy="435887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grpSp>
        <p:nvGrpSpPr>
          <p:cNvPr id="5" name="组合 4"/>
          <p:cNvGrpSpPr/>
          <p:nvPr userDrawn="1"/>
        </p:nvGrpSpPr>
        <p:grpSpPr>
          <a:xfrm>
            <a:off x="360040" y="195486"/>
            <a:ext cx="465414" cy="437296"/>
            <a:chOff x="360040" y="195486"/>
            <a:chExt cx="465414" cy="437296"/>
          </a:xfrm>
        </p:grpSpPr>
        <p:sp>
          <p:nvSpPr>
            <p:cNvPr id="2" name="矩形 1"/>
            <p:cNvSpPr/>
            <p:nvPr userDrawn="1"/>
          </p:nvSpPr>
          <p:spPr>
            <a:xfrm>
              <a:off x="360040" y="195486"/>
              <a:ext cx="360040" cy="36004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535190" y="342518"/>
              <a:ext cx="290264" cy="29026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grpSp>
      <p:cxnSp>
        <p:nvCxnSpPr>
          <p:cNvPr id="4" name="直接连接符 3"/>
          <p:cNvCxnSpPr/>
          <p:nvPr userDrawn="1"/>
        </p:nvCxnSpPr>
        <p:spPr>
          <a:xfrm>
            <a:off x="897462" y="608534"/>
            <a:ext cx="769338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rot="2700000">
            <a:off x="8680869" y="232058"/>
            <a:ext cx="124588" cy="448745"/>
            <a:chOff x="2316163" y="1460107"/>
            <a:chExt cx="908050" cy="3754831"/>
          </a:xfrm>
        </p:grpSpPr>
        <p:sp>
          <p:nvSpPr>
            <p:cNvPr id="26" name="Freeform 35"/>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noFill/>
            <a:ln>
              <a:solidFill>
                <a:schemeClr val="bg1">
                  <a:lumMod val="50000"/>
                </a:schemeClr>
              </a:solidFill>
            </a:ln>
          </p:spPr>
          <p:txBody>
            <a:bodyPr vert="horz" wrap="square" lIns="91440" tIns="45720" rIns="91440" bIns="45720" numCol="1" anchor="t" anchorCtr="0" compatLnSpc="1"/>
            <a:lstStyle/>
            <a:p>
              <a:endParaRPr lang="zh-CN" altLang="en-US"/>
            </a:p>
          </p:txBody>
        </p:sp>
        <p:sp>
          <p:nvSpPr>
            <p:cNvPr id="28" name="任意多边形 27"/>
            <p:cNvSpPr/>
            <p:nvPr/>
          </p:nvSpPr>
          <p:spPr bwMode="auto">
            <a:xfrm>
              <a:off x="2316163" y="4360464"/>
              <a:ext cx="908050" cy="811613"/>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solidFill>
              <a:schemeClr val="bg1">
                <a:lumMod val="50000"/>
              </a:schemeClr>
            </a:solidFill>
            <a:ln>
              <a:noFill/>
            </a:ln>
          </p:spPr>
          <p:txBody>
            <a:bodyPr vert="horz" wrap="square" lIns="91440" tIns="45720" rIns="91440" bIns="45720" numCol="1" anchor="t" anchorCtr="0" compatLnSpc="1">
              <a:noAutofit/>
            </a:bodyPr>
            <a:lstStyle/>
            <a:p>
              <a:endParaRPr lang="zh-CN" altLang="en-US"/>
            </a:p>
          </p:txBody>
        </p:sp>
        <p:sp>
          <p:nvSpPr>
            <p:cNvPr id="29" name="椭圆 28"/>
            <p:cNvSpPr/>
            <p:nvPr/>
          </p:nvSpPr>
          <p:spPr>
            <a:xfrm>
              <a:off x="2329510" y="1460107"/>
              <a:ext cx="881345" cy="177740"/>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solidFill>
              <a:srgbClr val="1C1C1C"/>
            </a:solidFill>
            <a:ln>
              <a:noFill/>
            </a:ln>
          </p:spPr>
          <p:txBody>
            <a:bodyPr vert="horz" wrap="square" lIns="91440" tIns="45720" rIns="91440" bIns="45720" numCol="1" anchor="t" anchorCtr="0" compatLnSpc="1">
              <a:noAutofit/>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par>
                                <p:cTn id="11" presetID="2" presetClass="entr" presetSubtype="8"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par>
                                <p:cTn id="15" presetID="22" presetClass="entr" presetSubtype="8"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descr="图片1"/>
          <p:cNvPicPr>
            <a:picLocks noChangeAspect="1"/>
          </p:cNvPicPr>
          <p:nvPr userDrawn="1"/>
        </p:nvPicPr>
        <p:blipFill>
          <a:blip r:embed="rId2"/>
          <a:stretch>
            <a:fillRect/>
          </a:stretch>
        </p:blipFill>
        <p:spPr>
          <a:xfrm>
            <a:off x="-3810" y="-4445"/>
            <a:ext cx="9152255" cy="51523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Rectangle 8"/>
          <p:cNvSpPr>
            <a:spLocks noChangeArrowheads="1"/>
          </p:cNvSpPr>
          <p:nvPr userDrawn="1"/>
        </p:nvSpPr>
        <p:spPr bwMode="auto">
          <a:xfrm>
            <a:off x="-885" y="4984201"/>
            <a:ext cx="9141009" cy="159299"/>
          </a:xfrm>
          <a:prstGeom prst="rect">
            <a:avLst/>
          </a:prstGeom>
          <a:solidFill>
            <a:schemeClr val="accent3"/>
          </a:solidFill>
          <a:ln>
            <a:noFill/>
          </a:ln>
        </p:spPr>
        <p:txBody>
          <a:bodyPr vert="horz" wrap="square" lIns="68571" tIns="34286" rIns="68571" bIns="34286" numCol="1" anchor="t" anchorCtr="0" compatLnSpc="1"/>
          <a:lstStyle/>
          <a:p>
            <a:endParaRPr lang="zh-CN" altLang="en-US" sz="1010"/>
          </a:p>
        </p:txBody>
      </p:sp>
      <p:sp>
        <p:nvSpPr>
          <p:cNvPr id="3" name="Rectangle 6"/>
          <p:cNvSpPr>
            <a:spLocks noChangeArrowheads="1"/>
          </p:cNvSpPr>
          <p:nvPr userDrawn="1"/>
        </p:nvSpPr>
        <p:spPr bwMode="auto">
          <a:xfrm>
            <a:off x="-886" y="1"/>
            <a:ext cx="6449061" cy="517169"/>
          </a:xfrm>
          <a:prstGeom prst="rect">
            <a:avLst/>
          </a:prstGeom>
          <a:solidFill>
            <a:schemeClr val="accent3"/>
          </a:solidFill>
          <a:ln>
            <a:noFill/>
          </a:ln>
        </p:spPr>
        <p:txBody>
          <a:bodyPr vert="horz" wrap="square" lIns="68571" tIns="34286" rIns="68571" bIns="34286" numCol="1" anchor="t" anchorCtr="0" compatLnSpc="1"/>
          <a:lstStyle/>
          <a:p>
            <a:endParaRPr lang="zh-CN" altLang="en-US" sz="1010"/>
          </a:p>
        </p:txBody>
      </p:sp>
      <p:sp>
        <p:nvSpPr>
          <p:cNvPr id="4" name="Rectangle 7"/>
          <p:cNvSpPr>
            <a:spLocks noChangeArrowheads="1"/>
          </p:cNvSpPr>
          <p:nvPr userDrawn="1"/>
        </p:nvSpPr>
        <p:spPr bwMode="auto">
          <a:xfrm>
            <a:off x="8392243" y="1"/>
            <a:ext cx="747881" cy="517169"/>
          </a:xfrm>
          <a:prstGeom prst="rect">
            <a:avLst/>
          </a:prstGeom>
          <a:solidFill>
            <a:schemeClr val="accent3"/>
          </a:solidFill>
          <a:ln>
            <a:noFill/>
          </a:ln>
        </p:spPr>
        <p:txBody>
          <a:bodyPr vert="horz" wrap="square" lIns="68571" tIns="34286" rIns="68571" bIns="34286" numCol="1" anchor="t" anchorCtr="0" compatLnSpc="1"/>
          <a:lstStyle/>
          <a:p>
            <a:endParaRPr lang="zh-CN" altLang="en-US" sz="1010"/>
          </a:p>
        </p:txBody>
      </p:sp>
      <p:sp>
        <p:nvSpPr>
          <p:cNvPr id="6" name="Rectangle 6"/>
          <p:cNvSpPr>
            <a:spLocks noChangeArrowheads="1"/>
          </p:cNvSpPr>
          <p:nvPr userDrawn="1"/>
        </p:nvSpPr>
        <p:spPr bwMode="auto">
          <a:xfrm>
            <a:off x="-886" y="411510"/>
            <a:ext cx="6449061" cy="52057"/>
          </a:xfrm>
          <a:prstGeom prst="rect">
            <a:avLst/>
          </a:prstGeom>
          <a:solidFill>
            <a:schemeClr val="tx1"/>
          </a:solidFill>
          <a:ln>
            <a:noFill/>
          </a:ln>
        </p:spPr>
        <p:txBody>
          <a:bodyPr vert="horz" wrap="square" lIns="68571" tIns="34286" rIns="68571" bIns="34286" numCol="1" anchor="t" anchorCtr="0" compatLnSpc="1"/>
          <a:lstStyle/>
          <a:p>
            <a:endParaRPr lang="zh-CN" altLang="en-US" sz="1010"/>
          </a:p>
        </p:txBody>
      </p:sp>
      <p:sp>
        <p:nvSpPr>
          <p:cNvPr id="7" name="Rectangle 6"/>
          <p:cNvSpPr>
            <a:spLocks noChangeArrowheads="1"/>
          </p:cNvSpPr>
          <p:nvPr userDrawn="1"/>
        </p:nvSpPr>
        <p:spPr bwMode="auto">
          <a:xfrm>
            <a:off x="8391435" y="411510"/>
            <a:ext cx="747803" cy="52057"/>
          </a:xfrm>
          <a:prstGeom prst="rect">
            <a:avLst/>
          </a:prstGeom>
          <a:solidFill>
            <a:schemeClr val="tx1"/>
          </a:solidFill>
          <a:ln>
            <a:noFill/>
          </a:ln>
        </p:spPr>
        <p:txBody>
          <a:bodyPr vert="horz" wrap="square" lIns="68571" tIns="34286" rIns="68571" bIns="34286" numCol="1" anchor="t" anchorCtr="0" compatLnSpc="1"/>
          <a:lstStyle/>
          <a:p>
            <a:endParaRPr lang="zh-CN" altLang="en-US" sz="1010"/>
          </a:p>
        </p:txBody>
      </p:sp>
      <p:sp>
        <p:nvSpPr>
          <p:cNvPr id="8" name="文本框 7"/>
          <p:cNvSpPr txBox="1"/>
          <p:nvPr userDrawn="1"/>
        </p:nvSpPr>
        <p:spPr>
          <a:xfrm>
            <a:off x="6728077" y="44970"/>
            <a:ext cx="1433406" cy="553998"/>
          </a:xfrm>
          <a:prstGeom prst="rect">
            <a:avLst/>
          </a:prstGeom>
          <a:noFill/>
        </p:spPr>
        <p:txBody>
          <a:bodyPr wrap="none" rtlCol="0">
            <a:spAutoFit/>
          </a:bodyPr>
          <a:lstStyle/>
          <a:p>
            <a:r>
              <a:rPr lang="en-US" altLang="zh-CN" sz="3000" b="0" dirty="0" smtClean="0">
                <a:solidFill>
                  <a:schemeClr val="bg2">
                    <a:lumMod val="50000"/>
                    <a:lumOff val="50000"/>
                  </a:schemeClr>
                </a:solidFill>
                <a:latin typeface="Haettenschweiler" panose="020B0706040902060204" pitchFamily="34" charset="0"/>
                <a:ea typeface="微软雅黑" panose="020B0503020204020204" pitchFamily="34" charset="-122"/>
              </a:rPr>
              <a:t>YOUR LOGO</a:t>
            </a:r>
            <a:endParaRPr lang="zh-CN" altLang="en-US" sz="3000" b="0" dirty="0">
              <a:solidFill>
                <a:schemeClr val="bg2">
                  <a:lumMod val="50000"/>
                  <a:lumOff val="50000"/>
                </a:schemeClr>
              </a:solidFill>
              <a:latin typeface="Haettenschweiler" panose="020B070604090206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1" Type="http://schemas.openxmlformats.org/officeDocument/2006/relationships/theme" Target="../theme/theme2.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Lst>
  <mc:AlternateContent xmlns:mc="http://schemas.openxmlformats.org/markup-compatibility/2006">
    <mc:Choice xmlns:p14="http://schemas.microsoft.com/office/powerpoint/2010/main" Requires="p14">
      <p:transition spd="med" p14:dur="750">
        <p:random/>
      </p:transition>
    </mc:Choice>
    <mc:Fallback>
      <p:transition spd="med">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tags" Target="../tags/tag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GIF"/></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六边形 2"/>
          <p:cNvSpPr/>
          <p:nvPr/>
        </p:nvSpPr>
        <p:spPr>
          <a:xfrm rot="5400000">
            <a:off x="5585951" y="515591"/>
            <a:ext cx="1136868" cy="980060"/>
          </a:xfrm>
          <a:prstGeom prst="hexagon">
            <a:avLst/>
          </a:prstGeom>
          <a:solidFill>
            <a:schemeClr val="accent1"/>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rot="5400000">
            <a:off x="5047839" y="-268491"/>
            <a:ext cx="750754" cy="1273778"/>
          </a:xfrm>
          <a:custGeom>
            <a:avLst/>
            <a:gdLst>
              <a:gd name="connsiteX0" fmla="*/ 0 w 750754"/>
              <a:gd name="connsiteY0" fmla="*/ 1273778 h 1273778"/>
              <a:gd name="connsiteX1" fmla="*/ 0 w 750754"/>
              <a:gd name="connsiteY1" fmla="*/ 0 h 1273778"/>
              <a:gd name="connsiteX2" fmla="*/ 432310 w 750754"/>
              <a:gd name="connsiteY2" fmla="*/ 0 h 1273778"/>
              <a:gd name="connsiteX3" fmla="*/ 750754 w 750754"/>
              <a:gd name="connsiteY3" fmla="*/ 636889 h 1273778"/>
              <a:gd name="connsiteX4" fmla="*/ 432310 w 750754"/>
              <a:gd name="connsiteY4" fmla="*/ 1273778 h 1273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754" h="1273778">
                <a:moveTo>
                  <a:pt x="0" y="1273778"/>
                </a:moveTo>
                <a:lnTo>
                  <a:pt x="0" y="0"/>
                </a:lnTo>
                <a:lnTo>
                  <a:pt x="432310" y="0"/>
                </a:lnTo>
                <a:lnTo>
                  <a:pt x="750754" y="636889"/>
                </a:lnTo>
                <a:lnTo>
                  <a:pt x="432310" y="1273778"/>
                </a:lnTo>
                <a:close/>
              </a:path>
            </a:pathLst>
          </a:custGeom>
          <a:solidFill>
            <a:schemeClr val="bg1"/>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rot="5400000">
            <a:off x="6420584" y="-315115"/>
            <a:ext cx="704505" cy="1334737"/>
          </a:xfrm>
          <a:custGeom>
            <a:avLst/>
            <a:gdLst>
              <a:gd name="connsiteX0" fmla="*/ 0 w 704505"/>
              <a:gd name="connsiteY0" fmla="*/ 1334737 h 1334737"/>
              <a:gd name="connsiteX1" fmla="*/ 0 w 704505"/>
              <a:gd name="connsiteY1" fmla="*/ 0 h 1334737"/>
              <a:gd name="connsiteX2" fmla="*/ 370821 w 704505"/>
              <a:gd name="connsiteY2" fmla="*/ 0 h 1334737"/>
              <a:gd name="connsiteX3" fmla="*/ 704505 w 704505"/>
              <a:gd name="connsiteY3" fmla="*/ 667369 h 1334737"/>
              <a:gd name="connsiteX4" fmla="*/ 370821 w 704505"/>
              <a:gd name="connsiteY4" fmla="*/ 1334737 h 1334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505" h="1334737">
                <a:moveTo>
                  <a:pt x="0" y="1334737"/>
                </a:moveTo>
                <a:lnTo>
                  <a:pt x="0" y="0"/>
                </a:lnTo>
                <a:lnTo>
                  <a:pt x="370821" y="0"/>
                </a:lnTo>
                <a:lnTo>
                  <a:pt x="704505" y="667369"/>
                </a:lnTo>
                <a:lnTo>
                  <a:pt x="370821" y="1334737"/>
                </a:lnTo>
                <a:close/>
              </a:path>
            </a:pathLst>
          </a:custGeom>
          <a:solidFill>
            <a:schemeClr val="accent1"/>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p:cNvSpPr/>
          <p:nvPr/>
        </p:nvSpPr>
        <p:spPr>
          <a:xfrm rot="5400000">
            <a:off x="6662563" y="3415155"/>
            <a:ext cx="1458348" cy="1257197"/>
          </a:xfrm>
          <a:prstGeom prst="hexagon">
            <a:avLst/>
          </a:prstGeom>
          <a:solidFill>
            <a:schemeClr val="bg1"/>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987284" y="1346270"/>
            <a:ext cx="2926080" cy="768350"/>
          </a:xfrm>
          <a:prstGeom prst="rect">
            <a:avLst/>
          </a:prstGeom>
          <a:noFill/>
        </p:spPr>
        <p:txBody>
          <a:bodyPr wrap="none" rtlCol="0">
            <a:spAutoFit/>
          </a:bodyPr>
          <a:lstStyle/>
          <a:p>
            <a:pPr algn="l"/>
            <a:r>
              <a:rPr lang="zh-CN" altLang="en-US" sz="4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机器学习</a:t>
            </a:r>
            <a:r>
              <a:rPr lang="en-US" altLang="zh-CN" sz="4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	</a:t>
            </a:r>
            <a:endParaRPr lang="en-US" altLang="zh-CN" sz="4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endParaRPr>
          </a:p>
        </p:txBody>
      </p:sp>
      <p:sp>
        <p:nvSpPr>
          <p:cNvPr id="46" name="文本框 45"/>
          <p:cNvSpPr txBox="1"/>
          <p:nvPr/>
        </p:nvSpPr>
        <p:spPr>
          <a:xfrm>
            <a:off x="1121658" y="2176145"/>
            <a:ext cx="3535680" cy="768350"/>
          </a:xfrm>
          <a:prstGeom prst="rect">
            <a:avLst/>
          </a:prstGeom>
          <a:noFill/>
        </p:spPr>
        <p:txBody>
          <a:bodyPr wrap="none" rtlCol="0">
            <a:spAutoFit/>
          </a:bodyPr>
          <a:lstStyle/>
          <a:p>
            <a:pPr algn="l"/>
            <a:r>
              <a:rPr lang="zh-CN" altLang="en-US"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手写数字识别</a:t>
            </a:r>
            <a:endParaRPr lang="zh-CN" altLang="en-US"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sp>
        <p:nvSpPr>
          <p:cNvPr id="47" name="文本框 46"/>
          <p:cNvSpPr txBox="1"/>
          <p:nvPr/>
        </p:nvSpPr>
        <p:spPr>
          <a:xfrm>
            <a:off x="3913280" y="1877148"/>
            <a:ext cx="354330" cy="299085"/>
          </a:xfrm>
          <a:prstGeom prst="rect">
            <a:avLst/>
          </a:prstGeom>
          <a:noFill/>
        </p:spPr>
        <p:txBody>
          <a:bodyPr wrap="none" rtlCol="0">
            <a:spAutoFit/>
          </a:bodyPr>
          <a:lstStyle/>
          <a:p>
            <a:r>
              <a:rPr lang="zh-CN" altLang="en-US" b="1" dirty="0">
                <a:solidFill>
                  <a:schemeClr val="accent3">
                    <a:lumMod val="50000"/>
                  </a:schemeClr>
                </a:solidFill>
              </a:rPr>
              <a:t>之</a:t>
            </a:r>
            <a:endParaRPr lang="zh-CN" altLang="en-US" b="1" dirty="0">
              <a:solidFill>
                <a:schemeClr val="accent3">
                  <a:lumMod val="50000"/>
                </a:schemeClr>
              </a:solidFill>
            </a:endParaRPr>
          </a:p>
        </p:txBody>
      </p:sp>
      <p:sp>
        <p:nvSpPr>
          <p:cNvPr id="49" name="圆角矩形 48"/>
          <p:cNvSpPr/>
          <p:nvPr/>
        </p:nvSpPr>
        <p:spPr>
          <a:xfrm>
            <a:off x="3913505" y="3314700"/>
            <a:ext cx="2007235" cy="72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600"/>
              </a:spcBef>
              <a:spcAft>
                <a:spcPts val="600"/>
              </a:spcAft>
            </a:pPr>
            <a:r>
              <a:rPr lang="zh-CN" altLang="en-US" sz="1400" b="1" dirty="0" smtClean="0">
                <a:latin typeface="微软雅黑" panose="020B0503020204020204" pitchFamily="34" charset="-122"/>
                <a:ea typeface="微软雅黑" panose="020B0503020204020204" pitchFamily="34" charset="-122"/>
              </a:rPr>
              <a:t>指导老师：蒋三新</a:t>
            </a:r>
            <a:endParaRPr lang="zh-CN" altLang="en-US" sz="1400" b="1" dirty="0" smtClean="0">
              <a:latin typeface="微软雅黑" panose="020B0503020204020204" pitchFamily="34" charset="-122"/>
              <a:ea typeface="微软雅黑" panose="020B0503020204020204" pitchFamily="34" charset="-122"/>
            </a:endParaRPr>
          </a:p>
          <a:p>
            <a:pPr fontAlgn="auto">
              <a:spcBef>
                <a:spcPts val="600"/>
              </a:spcBef>
              <a:spcAft>
                <a:spcPts val="600"/>
              </a:spcAft>
            </a:pPr>
            <a:r>
              <a:rPr lang="zh-CN" altLang="en-US" sz="1400" b="1" dirty="0" smtClean="0">
                <a:latin typeface="微软雅黑" panose="020B0503020204020204" pitchFamily="34" charset="-122"/>
                <a:ea typeface="微软雅黑" panose="020B0503020204020204" pitchFamily="34" charset="-122"/>
              </a:rPr>
              <a:t>汇报人：刘军 </a:t>
            </a:r>
            <a:endParaRPr lang="zh-CN" altLang="en-US" sz="1400" b="1" dirty="0" smtClean="0">
              <a:latin typeface="微软雅黑" panose="020B0503020204020204" pitchFamily="34" charset="-122"/>
              <a:ea typeface="微软雅黑" panose="020B0503020204020204" pitchFamily="34" charset="-122"/>
            </a:endParaRPr>
          </a:p>
        </p:txBody>
      </p:sp>
      <p:sp>
        <p:nvSpPr>
          <p:cNvPr id="27" name="六边形 26"/>
          <p:cNvSpPr/>
          <p:nvPr/>
        </p:nvSpPr>
        <p:spPr>
          <a:xfrm rot="5400000">
            <a:off x="7106992" y="1817166"/>
            <a:ext cx="1906350" cy="1643404"/>
          </a:xfrm>
          <a:prstGeom prst="hexagon">
            <a:avLst/>
          </a:prstGeom>
          <a:blipFill dpi="0" rotWithShape="0">
            <a:blip r:embed="rId2"/>
            <a:srcRect/>
            <a:stretch>
              <a:fillRect l="-36000" r="-41000"/>
            </a:stretch>
          </a:blip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5400000">
            <a:off x="7873525" y="3511418"/>
            <a:ext cx="1458348" cy="1082601"/>
          </a:xfrm>
          <a:custGeom>
            <a:avLst/>
            <a:gdLst>
              <a:gd name="connsiteX0" fmla="*/ 0 w 1458348"/>
              <a:gd name="connsiteY0" fmla="*/ 426082 h 1054680"/>
              <a:gd name="connsiteX1" fmla="*/ 213041 w 1458348"/>
              <a:gd name="connsiteY1" fmla="*/ 0 h 1054680"/>
              <a:gd name="connsiteX2" fmla="*/ 1245307 w 1458348"/>
              <a:gd name="connsiteY2" fmla="*/ 0 h 1054680"/>
              <a:gd name="connsiteX3" fmla="*/ 1458348 w 1458348"/>
              <a:gd name="connsiteY3" fmla="*/ 426082 h 1054680"/>
              <a:gd name="connsiteX4" fmla="*/ 1144049 w 1458348"/>
              <a:gd name="connsiteY4" fmla="*/ 1054680 h 1054680"/>
              <a:gd name="connsiteX5" fmla="*/ 314299 w 1458348"/>
              <a:gd name="connsiteY5" fmla="*/ 1054680 h 10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8348" h="1054680">
                <a:moveTo>
                  <a:pt x="0" y="426082"/>
                </a:moveTo>
                <a:lnTo>
                  <a:pt x="213041" y="0"/>
                </a:lnTo>
                <a:lnTo>
                  <a:pt x="1245307" y="0"/>
                </a:lnTo>
                <a:lnTo>
                  <a:pt x="1458348" y="426082"/>
                </a:lnTo>
                <a:lnTo>
                  <a:pt x="1144049" y="1054680"/>
                </a:lnTo>
                <a:lnTo>
                  <a:pt x="314299" y="1054680"/>
                </a:lnTo>
                <a:close/>
              </a:path>
            </a:pathLst>
          </a:custGeom>
          <a:solidFill>
            <a:schemeClr val="tx1">
              <a:lumMod val="60000"/>
              <a:lumOff val="40000"/>
            </a:schemeClr>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5400000">
            <a:off x="7702942" y="4183698"/>
            <a:ext cx="662413" cy="1257198"/>
          </a:xfrm>
          <a:custGeom>
            <a:avLst/>
            <a:gdLst>
              <a:gd name="connsiteX0" fmla="*/ 0 w 641471"/>
              <a:gd name="connsiteY0" fmla="*/ 628600 h 1257198"/>
              <a:gd name="connsiteX1" fmla="*/ 314299 w 641471"/>
              <a:gd name="connsiteY1" fmla="*/ 0 h 1257198"/>
              <a:gd name="connsiteX2" fmla="*/ 641471 w 641471"/>
              <a:gd name="connsiteY2" fmla="*/ 0 h 1257198"/>
              <a:gd name="connsiteX3" fmla="*/ 641471 w 641471"/>
              <a:gd name="connsiteY3" fmla="*/ 1257198 h 1257198"/>
              <a:gd name="connsiteX4" fmla="*/ 314299 w 641471"/>
              <a:gd name="connsiteY4" fmla="*/ 1257198 h 125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471" h="1257198">
                <a:moveTo>
                  <a:pt x="0" y="628600"/>
                </a:moveTo>
                <a:lnTo>
                  <a:pt x="314299" y="0"/>
                </a:lnTo>
                <a:lnTo>
                  <a:pt x="641471" y="0"/>
                </a:lnTo>
                <a:lnTo>
                  <a:pt x="641471" y="1257198"/>
                </a:lnTo>
                <a:lnTo>
                  <a:pt x="314299" y="1257198"/>
                </a:lnTo>
                <a:close/>
              </a:path>
            </a:pathLst>
          </a:custGeom>
          <a:solidFill>
            <a:schemeClr val="accent3"/>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5400000">
            <a:off x="5830581" y="3569271"/>
            <a:ext cx="920506" cy="2227953"/>
          </a:xfrm>
          <a:custGeom>
            <a:avLst/>
            <a:gdLst>
              <a:gd name="connsiteX0" fmla="*/ 0 w 867502"/>
              <a:gd name="connsiteY0" fmla="*/ 1113977 h 2227953"/>
              <a:gd name="connsiteX1" fmla="*/ 556989 w 867502"/>
              <a:gd name="connsiteY1" fmla="*/ 0 h 2227953"/>
              <a:gd name="connsiteX2" fmla="*/ 867502 w 867502"/>
              <a:gd name="connsiteY2" fmla="*/ 0 h 2227953"/>
              <a:gd name="connsiteX3" fmla="*/ 867502 w 867502"/>
              <a:gd name="connsiteY3" fmla="*/ 2227953 h 2227953"/>
              <a:gd name="connsiteX4" fmla="*/ 556989 w 867502"/>
              <a:gd name="connsiteY4" fmla="*/ 2227953 h 2227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02" h="2227953">
                <a:moveTo>
                  <a:pt x="0" y="1113977"/>
                </a:moveTo>
                <a:lnTo>
                  <a:pt x="556989" y="0"/>
                </a:lnTo>
                <a:lnTo>
                  <a:pt x="867502" y="0"/>
                </a:lnTo>
                <a:lnTo>
                  <a:pt x="867502" y="2227953"/>
                </a:lnTo>
                <a:lnTo>
                  <a:pt x="556989" y="2227953"/>
                </a:lnTo>
                <a:close/>
              </a:path>
            </a:pathLst>
          </a:custGeom>
          <a:solidFill>
            <a:schemeClr val="accent3"/>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六边形 55"/>
          <p:cNvSpPr/>
          <p:nvPr/>
        </p:nvSpPr>
        <p:spPr>
          <a:xfrm rot="5400000">
            <a:off x="6585824" y="555803"/>
            <a:ext cx="1527012" cy="1322141"/>
          </a:xfrm>
          <a:prstGeom prst="hexagon">
            <a:avLst/>
          </a:prstGeom>
          <a:solidFill>
            <a:schemeClr val="bg1"/>
          </a:solidFill>
          <a:ln w="12700">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任意多边形 74"/>
          <p:cNvSpPr/>
          <p:nvPr/>
        </p:nvSpPr>
        <p:spPr>
          <a:xfrm rot="5400000">
            <a:off x="7911544" y="691247"/>
            <a:ext cx="1386169" cy="1078742"/>
          </a:xfrm>
          <a:custGeom>
            <a:avLst/>
            <a:gdLst>
              <a:gd name="connsiteX0" fmla="*/ 0 w 1386169"/>
              <a:gd name="connsiteY0" fmla="*/ 481255 h 1078742"/>
              <a:gd name="connsiteX1" fmla="*/ 240628 w 1386169"/>
              <a:gd name="connsiteY1" fmla="*/ 0 h 1078742"/>
              <a:gd name="connsiteX2" fmla="*/ 1145542 w 1386169"/>
              <a:gd name="connsiteY2" fmla="*/ 0 h 1078742"/>
              <a:gd name="connsiteX3" fmla="*/ 1386169 w 1386169"/>
              <a:gd name="connsiteY3" fmla="*/ 481255 h 1078742"/>
              <a:gd name="connsiteX4" fmla="*/ 1087425 w 1386169"/>
              <a:gd name="connsiteY4" fmla="*/ 1078742 h 1078742"/>
              <a:gd name="connsiteX5" fmla="*/ 298744 w 1386169"/>
              <a:gd name="connsiteY5" fmla="*/ 1078742 h 107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169" h="1078742">
                <a:moveTo>
                  <a:pt x="0" y="481255"/>
                </a:moveTo>
                <a:lnTo>
                  <a:pt x="240628" y="0"/>
                </a:lnTo>
                <a:lnTo>
                  <a:pt x="1145542" y="0"/>
                </a:lnTo>
                <a:lnTo>
                  <a:pt x="1386169" y="481255"/>
                </a:lnTo>
                <a:lnTo>
                  <a:pt x="1087425" y="1078742"/>
                </a:lnTo>
                <a:lnTo>
                  <a:pt x="298744" y="1078742"/>
                </a:lnTo>
                <a:close/>
              </a:path>
            </a:pathLst>
          </a:custGeom>
          <a:solidFill>
            <a:schemeClr val="accent2"/>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5400000">
            <a:off x="7681601" y="-192585"/>
            <a:ext cx="778284" cy="1163459"/>
          </a:xfrm>
          <a:custGeom>
            <a:avLst/>
            <a:gdLst>
              <a:gd name="connsiteX0" fmla="*/ 0 w 778284"/>
              <a:gd name="connsiteY0" fmla="*/ 1163459 h 1163459"/>
              <a:gd name="connsiteX1" fmla="*/ 0 w 778284"/>
              <a:gd name="connsiteY1" fmla="*/ 0 h 1163459"/>
              <a:gd name="connsiteX2" fmla="*/ 487420 w 778284"/>
              <a:gd name="connsiteY2" fmla="*/ 0 h 1163459"/>
              <a:gd name="connsiteX3" fmla="*/ 778284 w 778284"/>
              <a:gd name="connsiteY3" fmla="*/ 581730 h 1163459"/>
              <a:gd name="connsiteX4" fmla="*/ 487420 w 778284"/>
              <a:gd name="connsiteY4" fmla="*/ 1163459 h 1163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284" h="1163459">
                <a:moveTo>
                  <a:pt x="0" y="1163459"/>
                </a:moveTo>
                <a:lnTo>
                  <a:pt x="0" y="0"/>
                </a:lnTo>
                <a:lnTo>
                  <a:pt x="487420" y="0"/>
                </a:lnTo>
                <a:lnTo>
                  <a:pt x="778284" y="581730"/>
                </a:lnTo>
                <a:lnTo>
                  <a:pt x="487420" y="1163459"/>
                </a:lnTo>
                <a:close/>
              </a:path>
            </a:pathLst>
          </a:custGeom>
          <a:solidFill>
            <a:schemeClr val="bg1"/>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1263784" y="2944807"/>
            <a:ext cx="4977419" cy="45719"/>
            <a:chOff x="1264356" y="2944807"/>
            <a:chExt cx="3962394" cy="45719"/>
          </a:xfrm>
          <a:effectLst/>
        </p:grpSpPr>
        <p:sp>
          <p:nvSpPr>
            <p:cNvPr id="50" name="矩形 49"/>
            <p:cNvSpPr/>
            <p:nvPr/>
          </p:nvSpPr>
          <p:spPr>
            <a:xfrm>
              <a:off x="1264356" y="2944807"/>
              <a:ext cx="132079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585154" y="2944807"/>
              <a:ext cx="132079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3905952" y="2944807"/>
              <a:ext cx="132079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任意多边形 82"/>
          <p:cNvSpPr/>
          <p:nvPr/>
        </p:nvSpPr>
        <p:spPr>
          <a:xfrm rot="5400000">
            <a:off x="8558323" y="132858"/>
            <a:ext cx="727499" cy="443854"/>
          </a:xfrm>
          <a:custGeom>
            <a:avLst/>
            <a:gdLst>
              <a:gd name="connsiteX0" fmla="*/ 0 w 727499"/>
              <a:gd name="connsiteY0" fmla="*/ 443854 h 443854"/>
              <a:gd name="connsiteX1" fmla="*/ 0 w 727499"/>
              <a:gd name="connsiteY1" fmla="*/ 0 h 443854"/>
              <a:gd name="connsiteX2" fmla="*/ 727499 w 727499"/>
              <a:gd name="connsiteY2" fmla="*/ 0 h 443854"/>
              <a:gd name="connsiteX3" fmla="*/ 499893 w 727499"/>
              <a:gd name="connsiteY3" fmla="*/ 443854 h 443854"/>
            </a:gdLst>
            <a:ahLst/>
            <a:cxnLst>
              <a:cxn ang="0">
                <a:pos x="connsiteX0" y="connsiteY0"/>
              </a:cxn>
              <a:cxn ang="0">
                <a:pos x="connsiteX1" y="connsiteY1"/>
              </a:cxn>
              <a:cxn ang="0">
                <a:pos x="connsiteX2" y="connsiteY2"/>
              </a:cxn>
              <a:cxn ang="0">
                <a:pos x="connsiteX3" y="connsiteY3"/>
              </a:cxn>
            </a:cxnLst>
            <a:rect l="l" t="t" r="r" b="b"/>
            <a:pathLst>
              <a:path w="727499" h="443854">
                <a:moveTo>
                  <a:pt x="0" y="443854"/>
                </a:moveTo>
                <a:lnTo>
                  <a:pt x="0" y="0"/>
                </a:lnTo>
                <a:lnTo>
                  <a:pt x="727499" y="0"/>
                </a:lnTo>
                <a:lnTo>
                  <a:pt x="499893" y="443854"/>
                </a:lnTo>
                <a:close/>
              </a:path>
            </a:pathLst>
          </a:custGeom>
          <a:solidFill>
            <a:schemeClr val="accent1"/>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rot="5400000">
            <a:off x="8656819" y="4665287"/>
            <a:ext cx="534172" cy="440190"/>
          </a:xfrm>
          <a:custGeom>
            <a:avLst/>
            <a:gdLst>
              <a:gd name="connsiteX0" fmla="*/ 0 w 534172"/>
              <a:gd name="connsiteY0" fmla="*/ 0 h 440190"/>
              <a:gd name="connsiteX1" fmla="*/ 534172 w 534172"/>
              <a:gd name="connsiteY1" fmla="*/ 0 h 440190"/>
              <a:gd name="connsiteX2" fmla="*/ 534172 w 534172"/>
              <a:gd name="connsiteY2" fmla="*/ 440190 h 440190"/>
              <a:gd name="connsiteX3" fmla="*/ 214829 w 534172"/>
              <a:gd name="connsiteY3" fmla="*/ 440190 h 440190"/>
            </a:gdLst>
            <a:ahLst/>
            <a:cxnLst>
              <a:cxn ang="0">
                <a:pos x="connsiteX0" y="connsiteY0"/>
              </a:cxn>
              <a:cxn ang="0">
                <a:pos x="connsiteX1" y="connsiteY1"/>
              </a:cxn>
              <a:cxn ang="0">
                <a:pos x="connsiteX2" y="connsiteY2"/>
              </a:cxn>
              <a:cxn ang="0">
                <a:pos x="connsiteX3" y="connsiteY3"/>
              </a:cxn>
            </a:cxnLst>
            <a:rect l="l" t="t" r="r" b="b"/>
            <a:pathLst>
              <a:path w="534172" h="440190">
                <a:moveTo>
                  <a:pt x="0" y="0"/>
                </a:moveTo>
                <a:lnTo>
                  <a:pt x="534172" y="0"/>
                </a:lnTo>
                <a:lnTo>
                  <a:pt x="534172" y="440190"/>
                </a:lnTo>
                <a:lnTo>
                  <a:pt x="214829" y="440190"/>
                </a:lnTo>
                <a:close/>
              </a:path>
            </a:pathLst>
          </a:custGeom>
          <a:solidFill>
            <a:schemeClr val="accent1"/>
          </a:solidFill>
          <a:ln>
            <a:solidFill>
              <a:schemeClr val="bg1">
                <a:lumMod val="85000"/>
              </a:schemeClr>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6727992" y="925471"/>
            <a:ext cx="1146175" cy="583565"/>
          </a:xfrm>
          <a:prstGeom prst="rect">
            <a:avLst/>
          </a:prstGeom>
          <a:noFill/>
        </p:spPr>
        <p:txBody>
          <a:bodyPr wrap="none" rtlCol="0">
            <a:spAutoFit/>
          </a:bodyPr>
          <a:lstStyle/>
          <a:p>
            <a:r>
              <a:rPr lang="en-US" altLang="zh-CN"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CNN</a:t>
            </a:r>
            <a:endParaRPr lang="en-US" altLang="zh-CN" sz="3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87" name="文本框 86"/>
          <p:cNvSpPr txBox="1"/>
          <p:nvPr/>
        </p:nvSpPr>
        <p:spPr>
          <a:xfrm>
            <a:off x="6568296" y="3700570"/>
            <a:ext cx="1646555" cy="521970"/>
          </a:xfrm>
          <a:prstGeom prst="rect">
            <a:avLst/>
          </a:prstGeom>
          <a:noFill/>
        </p:spPr>
        <p:txBody>
          <a:bodyPr wrap="none" rtlCol="0">
            <a:spAutoFit/>
          </a:bodyPr>
          <a:lstStyle/>
          <a:p>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softmax</a:t>
            </a:r>
            <a:endPar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50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1000"/>
                                        <p:tgtEl>
                                          <p:spTgt spid="71"/>
                                        </p:tgtEl>
                                      </p:cBhvr>
                                    </p:animEffect>
                                    <p:anim calcmode="lin" valueType="num">
                                      <p:cBhvr>
                                        <p:cTn id="18" dur="1000" fill="hold"/>
                                        <p:tgtEl>
                                          <p:spTgt spid="71"/>
                                        </p:tgtEl>
                                        <p:attrNameLst>
                                          <p:attrName>ppt_x</p:attrName>
                                        </p:attrNameLst>
                                      </p:cBhvr>
                                      <p:tavLst>
                                        <p:tav tm="0">
                                          <p:val>
                                            <p:strVal val="#ppt_x"/>
                                          </p:val>
                                        </p:tav>
                                        <p:tav tm="100000">
                                          <p:val>
                                            <p:strVal val="#ppt_x"/>
                                          </p:val>
                                        </p:tav>
                                      </p:tavLst>
                                    </p:anim>
                                    <p:anim calcmode="lin" valueType="num">
                                      <p:cBhvr>
                                        <p:cTn id="19" dur="1000" fill="hold"/>
                                        <p:tgtEl>
                                          <p:spTgt spid="7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7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1000"/>
                                        <p:tgtEl>
                                          <p:spTgt spid="83"/>
                                        </p:tgtEl>
                                      </p:cBhvr>
                                    </p:animEffect>
                                    <p:anim calcmode="lin" valueType="num">
                                      <p:cBhvr>
                                        <p:cTn id="23" dur="1000" fill="hold"/>
                                        <p:tgtEl>
                                          <p:spTgt spid="83"/>
                                        </p:tgtEl>
                                        <p:attrNameLst>
                                          <p:attrName>ppt_x</p:attrName>
                                        </p:attrNameLst>
                                      </p:cBhvr>
                                      <p:tavLst>
                                        <p:tav tm="0">
                                          <p:val>
                                            <p:strVal val="#ppt_x"/>
                                          </p:val>
                                        </p:tav>
                                        <p:tav tm="100000">
                                          <p:val>
                                            <p:strVal val="#ppt_x"/>
                                          </p:val>
                                        </p:tav>
                                      </p:tavLst>
                                    </p:anim>
                                    <p:anim calcmode="lin" valueType="num">
                                      <p:cBhvr>
                                        <p:cTn id="24" dur="1000" fill="hold"/>
                                        <p:tgtEl>
                                          <p:spTgt spid="8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00"/>
                                        <p:tgtEl>
                                          <p:spTgt spid="64"/>
                                        </p:tgtEl>
                                      </p:cBhvr>
                                    </p:animEffect>
                                    <p:anim calcmode="lin" valueType="num">
                                      <p:cBhvr>
                                        <p:cTn id="33" dur="1000" fill="hold"/>
                                        <p:tgtEl>
                                          <p:spTgt spid="64"/>
                                        </p:tgtEl>
                                        <p:attrNameLst>
                                          <p:attrName>ppt_x</p:attrName>
                                        </p:attrNameLst>
                                      </p:cBhvr>
                                      <p:tavLst>
                                        <p:tav tm="0">
                                          <p:val>
                                            <p:strVal val="#ppt_x"/>
                                          </p:val>
                                        </p:tav>
                                        <p:tav tm="100000">
                                          <p:val>
                                            <p:strVal val="#ppt_x"/>
                                          </p:val>
                                        </p:tav>
                                      </p:tavLst>
                                    </p:anim>
                                    <p:anim calcmode="lin" valueType="num">
                                      <p:cBhvr>
                                        <p:cTn id="34" dur="1000" fill="hold"/>
                                        <p:tgtEl>
                                          <p:spTgt spid="6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1000"/>
                                        <p:tgtEl>
                                          <p:spTgt spid="85"/>
                                        </p:tgtEl>
                                      </p:cBhvr>
                                    </p:animEffect>
                                    <p:anim calcmode="lin" valueType="num">
                                      <p:cBhvr>
                                        <p:cTn id="38" dur="1000" fill="hold"/>
                                        <p:tgtEl>
                                          <p:spTgt spid="85"/>
                                        </p:tgtEl>
                                        <p:attrNameLst>
                                          <p:attrName>ppt_x</p:attrName>
                                        </p:attrNameLst>
                                      </p:cBhvr>
                                      <p:tavLst>
                                        <p:tav tm="0">
                                          <p:val>
                                            <p:strVal val="#ppt_x"/>
                                          </p:val>
                                        </p:tav>
                                        <p:tav tm="100000">
                                          <p:val>
                                            <p:strVal val="#ppt_x"/>
                                          </p:val>
                                        </p:tav>
                                      </p:tavLst>
                                    </p:anim>
                                    <p:anim calcmode="lin" valueType="num">
                                      <p:cBhvr>
                                        <p:cTn id="39" dur="1000" fill="hold"/>
                                        <p:tgtEl>
                                          <p:spTgt spid="85"/>
                                        </p:tgtEl>
                                        <p:attrNameLst>
                                          <p:attrName>ppt_y</p:attrName>
                                        </p:attrNameLst>
                                      </p:cBhvr>
                                      <p:tavLst>
                                        <p:tav tm="0">
                                          <p:val>
                                            <p:strVal val="#ppt_y+.1"/>
                                          </p:val>
                                        </p:tav>
                                        <p:tav tm="100000">
                                          <p:val>
                                            <p:strVal val="#ppt_y"/>
                                          </p:val>
                                        </p:tav>
                                      </p:tavLst>
                                    </p:anim>
                                  </p:childTnLst>
                                </p:cTn>
                              </p:par>
                              <p:par>
                                <p:cTn id="40" presetID="31"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1000" fill="hold"/>
                                        <p:tgtEl>
                                          <p:spTgt spid="3"/>
                                        </p:tgtEl>
                                        <p:attrNameLst>
                                          <p:attrName>ppt_w</p:attrName>
                                        </p:attrNameLst>
                                      </p:cBhvr>
                                      <p:tavLst>
                                        <p:tav tm="0">
                                          <p:val>
                                            <p:fltVal val="0"/>
                                          </p:val>
                                        </p:tav>
                                        <p:tav tm="100000">
                                          <p:val>
                                            <p:strVal val="#ppt_w"/>
                                          </p:val>
                                        </p:tav>
                                      </p:tavLst>
                                    </p:anim>
                                    <p:anim calcmode="lin" valueType="num">
                                      <p:cBhvr>
                                        <p:cTn id="43" dur="1000" fill="hold"/>
                                        <p:tgtEl>
                                          <p:spTgt spid="3"/>
                                        </p:tgtEl>
                                        <p:attrNameLst>
                                          <p:attrName>ppt_h</p:attrName>
                                        </p:attrNameLst>
                                      </p:cBhvr>
                                      <p:tavLst>
                                        <p:tav tm="0">
                                          <p:val>
                                            <p:fltVal val="0"/>
                                          </p:val>
                                        </p:tav>
                                        <p:tav tm="100000">
                                          <p:val>
                                            <p:strVal val="#ppt_h"/>
                                          </p:val>
                                        </p:tav>
                                      </p:tavLst>
                                    </p:anim>
                                    <p:anim calcmode="lin" valueType="num">
                                      <p:cBhvr>
                                        <p:cTn id="44" dur="1000" fill="hold"/>
                                        <p:tgtEl>
                                          <p:spTgt spid="3"/>
                                        </p:tgtEl>
                                        <p:attrNameLst>
                                          <p:attrName>style.rotation</p:attrName>
                                        </p:attrNameLst>
                                      </p:cBhvr>
                                      <p:tavLst>
                                        <p:tav tm="0">
                                          <p:val>
                                            <p:fltVal val="90"/>
                                          </p:val>
                                        </p:tav>
                                        <p:tav tm="100000">
                                          <p:val>
                                            <p:fltVal val="0"/>
                                          </p:val>
                                        </p:tav>
                                      </p:tavLst>
                                    </p:anim>
                                    <p:animEffect transition="in" filter="fade">
                                      <p:cBhvr>
                                        <p:cTn id="45" dur="1000"/>
                                        <p:tgtEl>
                                          <p:spTgt spid="3"/>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1000" fill="hold"/>
                                        <p:tgtEl>
                                          <p:spTgt spid="56"/>
                                        </p:tgtEl>
                                        <p:attrNameLst>
                                          <p:attrName>ppt_w</p:attrName>
                                        </p:attrNameLst>
                                      </p:cBhvr>
                                      <p:tavLst>
                                        <p:tav tm="0">
                                          <p:val>
                                            <p:fltVal val="0"/>
                                          </p:val>
                                        </p:tav>
                                        <p:tav tm="100000">
                                          <p:val>
                                            <p:strVal val="#ppt_w"/>
                                          </p:val>
                                        </p:tav>
                                      </p:tavLst>
                                    </p:anim>
                                    <p:anim calcmode="lin" valueType="num">
                                      <p:cBhvr>
                                        <p:cTn id="49" dur="1000" fill="hold"/>
                                        <p:tgtEl>
                                          <p:spTgt spid="56"/>
                                        </p:tgtEl>
                                        <p:attrNameLst>
                                          <p:attrName>ppt_h</p:attrName>
                                        </p:attrNameLst>
                                      </p:cBhvr>
                                      <p:tavLst>
                                        <p:tav tm="0">
                                          <p:val>
                                            <p:fltVal val="0"/>
                                          </p:val>
                                        </p:tav>
                                        <p:tav tm="100000">
                                          <p:val>
                                            <p:strVal val="#ppt_h"/>
                                          </p:val>
                                        </p:tav>
                                      </p:tavLst>
                                    </p:anim>
                                    <p:anim calcmode="lin" valueType="num">
                                      <p:cBhvr>
                                        <p:cTn id="50" dur="1000" fill="hold"/>
                                        <p:tgtEl>
                                          <p:spTgt spid="56"/>
                                        </p:tgtEl>
                                        <p:attrNameLst>
                                          <p:attrName>style.rotation</p:attrName>
                                        </p:attrNameLst>
                                      </p:cBhvr>
                                      <p:tavLst>
                                        <p:tav tm="0">
                                          <p:val>
                                            <p:fltVal val="90"/>
                                          </p:val>
                                        </p:tav>
                                        <p:tav tm="100000">
                                          <p:val>
                                            <p:fltVal val="0"/>
                                          </p:val>
                                        </p:tav>
                                      </p:tavLst>
                                    </p:anim>
                                    <p:animEffect transition="in" filter="fade">
                                      <p:cBhvr>
                                        <p:cTn id="51" dur="1000"/>
                                        <p:tgtEl>
                                          <p:spTgt spid="56"/>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p:cTn id="54" dur="1000" fill="hold"/>
                                        <p:tgtEl>
                                          <p:spTgt spid="75"/>
                                        </p:tgtEl>
                                        <p:attrNameLst>
                                          <p:attrName>ppt_w</p:attrName>
                                        </p:attrNameLst>
                                      </p:cBhvr>
                                      <p:tavLst>
                                        <p:tav tm="0">
                                          <p:val>
                                            <p:fltVal val="0"/>
                                          </p:val>
                                        </p:tav>
                                        <p:tav tm="100000">
                                          <p:val>
                                            <p:strVal val="#ppt_w"/>
                                          </p:val>
                                        </p:tav>
                                      </p:tavLst>
                                    </p:anim>
                                    <p:anim calcmode="lin" valueType="num">
                                      <p:cBhvr>
                                        <p:cTn id="55" dur="1000" fill="hold"/>
                                        <p:tgtEl>
                                          <p:spTgt spid="75"/>
                                        </p:tgtEl>
                                        <p:attrNameLst>
                                          <p:attrName>ppt_h</p:attrName>
                                        </p:attrNameLst>
                                      </p:cBhvr>
                                      <p:tavLst>
                                        <p:tav tm="0">
                                          <p:val>
                                            <p:fltVal val="0"/>
                                          </p:val>
                                        </p:tav>
                                        <p:tav tm="100000">
                                          <p:val>
                                            <p:strVal val="#ppt_h"/>
                                          </p:val>
                                        </p:tav>
                                      </p:tavLst>
                                    </p:anim>
                                    <p:anim calcmode="lin" valueType="num">
                                      <p:cBhvr>
                                        <p:cTn id="56" dur="1000" fill="hold"/>
                                        <p:tgtEl>
                                          <p:spTgt spid="75"/>
                                        </p:tgtEl>
                                        <p:attrNameLst>
                                          <p:attrName>style.rotation</p:attrName>
                                        </p:attrNameLst>
                                      </p:cBhvr>
                                      <p:tavLst>
                                        <p:tav tm="0">
                                          <p:val>
                                            <p:fltVal val="90"/>
                                          </p:val>
                                        </p:tav>
                                        <p:tav tm="100000">
                                          <p:val>
                                            <p:fltVal val="0"/>
                                          </p:val>
                                        </p:tav>
                                      </p:tavLst>
                                    </p:anim>
                                    <p:animEffect transition="in" filter="fade">
                                      <p:cBhvr>
                                        <p:cTn id="57" dur="1000"/>
                                        <p:tgtEl>
                                          <p:spTgt spid="75"/>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1000" fill="hold"/>
                                        <p:tgtEl>
                                          <p:spTgt spid="27"/>
                                        </p:tgtEl>
                                        <p:attrNameLst>
                                          <p:attrName>ppt_w</p:attrName>
                                        </p:attrNameLst>
                                      </p:cBhvr>
                                      <p:tavLst>
                                        <p:tav tm="0">
                                          <p:val>
                                            <p:fltVal val="0"/>
                                          </p:val>
                                        </p:tav>
                                        <p:tav tm="100000">
                                          <p:val>
                                            <p:strVal val="#ppt_w"/>
                                          </p:val>
                                        </p:tav>
                                      </p:tavLst>
                                    </p:anim>
                                    <p:anim calcmode="lin" valueType="num">
                                      <p:cBhvr>
                                        <p:cTn id="61" dur="1000" fill="hold"/>
                                        <p:tgtEl>
                                          <p:spTgt spid="27"/>
                                        </p:tgtEl>
                                        <p:attrNameLst>
                                          <p:attrName>ppt_h</p:attrName>
                                        </p:attrNameLst>
                                      </p:cBhvr>
                                      <p:tavLst>
                                        <p:tav tm="0">
                                          <p:val>
                                            <p:fltVal val="0"/>
                                          </p:val>
                                        </p:tav>
                                        <p:tav tm="100000">
                                          <p:val>
                                            <p:strVal val="#ppt_h"/>
                                          </p:val>
                                        </p:tav>
                                      </p:tavLst>
                                    </p:anim>
                                    <p:anim calcmode="lin" valueType="num">
                                      <p:cBhvr>
                                        <p:cTn id="62" dur="1000" fill="hold"/>
                                        <p:tgtEl>
                                          <p:spTgt spid="27"/>
                                        </p:tgtEl>
                                        <p:attrNameLst>
                                          <p:attrName>style.rotation</p:attrName>
                                        </p:attrNameLst>
                                      </p:cBhvr>
                                      <p:tavLst>
                                        <p:tav tm="0">
                                          <p:val>
                                            <p:fltVal val="90"/>
                                          </p:val>
                                        </p:tav>
                                        <p:tav tm="100000">
                                          <p:val>
                                            <p:fltVal val="0"/>
                                          </p:val>
                                        </p:tav>
                                      </p:tavLst>
                                    </p:anim>
                                    <p:animEffect transition="in" filter="fade">
                                      <p:cBhvr>
                                        <p:cTn id="63" dur="1000"/>
                                        <p:tgtEl>
                                          <p:spTgt spid="27"/>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p:cTn id="66" dur="1000" fill="hold"/>
                                        <p:tgtEl>
                                          <p:spTgt spid="33"/>
                                        </p:tgtEl>
                                        <p:attrNameLst>
                                          <p:attrName>ppt_w</p:attrName>
                                        </p:attrNameLst>
                                      </p:cBhvr>
                                      <p:tavLst>
                                        <p:tav tm="0">
                                          <p:val>
                                            <p:fltVal val="0"/>
                                          </p:val>
                                        </p:tav>
                                        <p:tav tm="100000">
                                          <p:val>
                                            <p:strVal val="#ppt_w"/>
                                          </p:val>
                                        </p:tav>
                                      </p:tavLst>
                                    </p:anim>
                                    <p:anim calcmode="lin" valueType="num">
                                      <p:cBhvr>
                                        <p:cTn id="67" dur="1000" fill="hold"/>
                                        <p:tgtEl>
                                          <p:spTgt spid="33"/>
                                        </p:tgtEl>
                                        <p:attrNameLst>
                                          <p:attrName>ppt_h</p:attrName>
                                        </p:attrNameLst>
                                      </p:cBhvr>
                                      <p:tavLst>
                                        <p:tav tm="0">
                                          <p:val>
                                            <p:fltVal val="0"/>
                                          </p:val>
                                        </p:tav>
                                        <p:tav tm="100000">
                                          <p:val>
                                            <p:strVal val="#ppt_h"/>
                                          </p:val>
                                        </p:tav>
                                      </p:tavLst>
                                    </p:anim>
                                    <p:anim calcmode="lin" valueType="num">
                                      <p:cBhvr>
                                        <p:cTn id="68" dur="1000" fill="hold"/>
                                        <p:tgtEl>
                                          <p:spTgt spid="33"/>
                                        </p:tgtEl>
                                        <p:attrNameLst>
                                          <p:attrName>style.rotation</p:attrName>
                                        </p:attrNameLst>
                                      </p:cBhvr>
                                      <p:tavLst>
                                        <p:tav tm="0">
                                          <p:val>
                                            <p:fltVal val="90"/>
                                          </p:val>
                                        </p:tav>
                                        <p:tav tm="100000">
                                          <p:val>
                                            <p:fltVal val="0"/>
                                          </p:val>
                                        </p:tav>
                                      </p:tavLst>
                                    </p:anim>
                                    <p:animEffect transition="in" filter="fade">
                                      <p:cBhvr>
                                        <p:cTn id="69" dur="1000"/>
                                        <p:tgtEl>
                                          <p:spTgt spid="33"/>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p:cTn id="72" dur="1000" fill="hold"/>
                                        <p:tgtEl>
                                          <p:spTgt spid="73"/>
                                        </p:tgtEl>
                                        <p:attrNameLst>
                                          <p:attrName>ppt_w</p:attrName>
                                        </p:attrNameLst>
                                      </p:cBhvr>
                                      <p:tavLst>
                                        <p:tav tm="0">
                                          <p:val>
                                            <p:fltVal val="0"/>
                                          </p:val>
                                        </p:tav>
                                        <p:tav tm="100000">
                                          <p:val>
                                            <p:strVal val="#ppt_w"/>
                                          </p:val>
                                        </p:tav>
                                      </p:tavLst>
                                    </p:anim>
                                    <p:anim calcmode="lin" valueType="num">
                                      <p:cBhvr>
                                        <p:cTn id="73" dur="1000" fill="hold"/>
                                        <p:tgtEl>
                                          <p:spTgt spid="73"/>
                                        </p:tgtEl>
                                        <p:attrNameLst>
                                          <p:attrName>ppt_h</p:attrName>
                                        </p:attrNameLst>
                                      </p:cBhvr>
                                      <p:tavLst>
                                        <p:tav tm="0">
                                          <p:val>
                                            <p:fltVal val="0"/>
                                          </p:val>
                                        </p:tav>
                                        <p:tav tm="100000">
                                          <p:val>
                                            <p:strVal val="#ppt_h"/>
                                          </p:val>
                                        </p:tav>
                                      </p:tavLst>
                                    </p:anim>
                                    <p:anim calcmode="lin" valueType="num">
                                      <p:cBhvr>
                                        <p:cTn id="74" dur="1000" fill="hold"/>
                                        <p:tgtEl>
                                          <p:spTgt spid="73"/>
                                        </p:tgtEl>
                                        <p:attrNameLst>
                                          <p:attrName>style.rotation</p:attrName>
                                        </p:attrNameLst>
                                      </p:cBhvr>
                                      <p:tavLst>
                                        <p:tav tm="0">
                                          <p:val>
                                            <p:fltVal val="90"/>
                                          </p:val>
                                        </p:tav>
                                        <p:tav tm="100000">
                                          <p:val>
                                            <p:fltVal val="0"/>
                                          </p:val>
                                        </p:tav>
                                      </p:tavLst>
                                    </p:anim>
                                    <p:animEffect transition="in" filter="fade">
                                      <p:cBhvr>
                                        <p:cTn id="75" dur="1000"/>
                                        <p:tgtEl>
                                          <p:spTgt spid="73"/>
                                        </p:tgtEl>
                                      </p:cBhvr>
                                    </p:animEffect>
                                  </p:childTnLst>
                                </p:cTn>
                              </p:par>
                            </p:childTnLst>
                          </p:cTn>
                        </p:par>
                        <p:par>
                          <p:cTn id="76" fill="hold">
                            <p:stCondLst>
                              <p:cond delay="1000"/>
                            </p:stCondLst>
                            <p:childTnLst>
                              <p:par>
                                <p:cTn id="77" presetID="53" presetClass="entr" presetSubtype="16" fill="hold" grpId="0" nodeType="afterEffect">
                                  <p:stCondLst>
                                    <p:cond delay="0"/>
                                  </p:stCondLst>
                                  <p:childTnLst>
                                    <p:set>
                                      <p:cBhvr>
                                        <p:cTn id="78" dur="1" fill="hold">
                                          <p:stCondLst>
                                            <p:cond delay="0"/>
                                          </p:stCondLst>
                                        </p:cTn>
                                        <p:tgtEl>
                                          <p:spTgt spid="86"/>
                                        </p:tgtEl>
                                        <p:attrNameLst>
                                          <p:attrName>style.visibility</p:attrName>
                                        </p:attrNameLst>
                                      </p:cBhvr>
                                      <p:to>
                                        <p:strVal val="visible"/>
                                      </p:to>
                                    </p:set>
                                    <p:anim calcmode="lin" valueType="num">
                                      <p:cBhvr>
                                        <p:cTn id="79" dur="500" fill="hold"/>
                                        <p:tgtEl>
                                          <p:spTgt spid="86"/>
                                        </p:tgtEl>
                                        <p:attrNameLst>
                                          <p:attrName>ppt_w</p:attrName>
                                        </p:attrNameLst>
                                      </p:cBhvr>
                                      <p:tavLst>
                                        <p:tav tm="0">
                                          <p:val>
                                            <p:fltVal val="0"/>
                                          </p:val>
                                        </p:tav>
                                        <p:tav tm="100000">
                                          <p:val>
                                            <p:strVal val="#ppt_w"/>
                                          </p:val>
                                        </p:tav>
                                      </p:tavLst>
                                    </p:anim>
                                    <p:anim calcmode="lin" valueType="num">
                                      <p:cBhvr>
                                        <p:cTn id="80" dur="500" fill="hold"/>
                                        <p:tgtEl>
                                          <p:spTgt spid="86"/>
                                        </p:tgtEl>
                                        <p:attrNameLst>
                                          <p:attrName>ppt_h</p:attrName>
                                        </p:attrNameLst>
                                      </p:cBhvr>
                                      <p:tavLst>
                                        <p:tav tm="0">
                                          <p:val>
                                            <p:fltVal val="0"/>
                                          </p:val>
                                        </p:tav>
                                        <p:tav tm="100000">
                                          <p:val>
                                            <p:strVal val="#ppt_h"/>
                                          </p:val>
                                        </p:tav>
                                      </p:tavLst>
                                    </p:anim>
                                    <p:animEffect transition="in" filter="fade">
                                      <p:cBhvr>
                                        <p:cTn id="81" dur="500"/>
                                        <p:tgtEl>
                                          <p:spTgt spid="86"/>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87"/>
                                        </p:tgtEl>
                                        <p:attrNameLst>
                                          <p:attrName>style.visibility</p:attrName>
                                        </p:attrNameLst>
                                      </p:cBhvr>
                                      <p:to>
                                        <p:strVal val="visible"/>
                                      </p:to>
                                    </p:set>
                                    <p:anim calcmode="lin" valueType="num">
                                      <p:cBhvr>
                                        <p:cTn id="84" dur="500" fill="hold"/>
                                        <p:tgtEl>
                                          <p:spTgt spid="87"/>
                                        </p:tgtEl>
                                        <p:attrNameLst>
                                          <p:attrName>ppt_w</p:attrName>
                                        </p:attrNameLst>
                                      </p:cBhvr>
                                      <p:tavLst>
                                        <p:tav tm="0">
                                          <p:val>
                                            <p:fltVal val="0"/>
                                          </p:val>
                                        </p:tav>
                                        <p:tav tm="100000">
                                          <p:val>
                                            <p:strVal val="#ppt_w"/>
                                          </p:val>
                                        </p:tav>
                                      </p:tavLst>
                                    </p:anim>
                                    <p:anim calcmode="lin" valueType="num">
                                      <p:cBhvr>
                                        <p:cTn id="85" dur="500" fill="hold"/>
                                        <p:tgtEl>
                                          <p:spTgt spid="87"/>
                                        </p:tgtEl>
                                        <p:attrNameLst>
                                          <p:attrName>ppt_h</p:attrName>
                                        </p:attrNameLst>
                                      </p:cBhvr>
                                      <p:tavLst>
                                        <p:tav tm="0">
                                          <p:val>
                                            <p:fltVal val="0"/>
                                          </p:val>
                                        </p:tav>
                                        <p:tav tm="100000">
                                          <p:val>
                                            <p:strVal val="#ppt_h"/>
                                          </p:val>
                                        </p:tav>
                                      </p:tavLst>
                                    </p:anim>
                                    <p:animEffect transition="in" filter="fade">
                                      <p:cBhvr>
                                        <p:cTn id="86" dur="500"/>
                                        <p:tgtEl>
                                          <p:spTgt spid="87"/>
                                        </p:tgtEl>
                                      </p:cBhvr>
                                    </p:animEffect>
                                  </p:childTnLst>
                                </p:cTn>
                              </p:par>
                            </p:childTnLst>
                          </p:cTn>
                        </p:par>
                        <p:par>
                          <p:cTn id="87" fill="hold">
                            <p:stCondLst>
                              <p:cond delay="1500"/>
                            </p:stCondLst>
                            <p:childTnLst>
                              <p:par>
                                <p:cTn id="88" presetID="47" presetClass="entr" presetSubtype="0" fill="hold" grpId="0"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1000"/>
                                        <p:tgtEl>
                                          <p:spTgt spid="45"/>
                                        </p:tgtEl>
                                      </p:cBhvr>
                                    </p:animEffect>
                                    <p:anim calcmode="lin" valueType="num">
                                      <p:cBhvr>
                                        <p:cTn id="91" dur="1000" fill="hold"/>
                                        <p:tgtEl>
                                          <p:spTgt spid="45"/>
                                        </p:tgtEl>
                                        <p:attrNameLst>
                                          <p:attrName>ppt_x</p:attrName>
                                        </p:attrNameLst>
                                      </p:cBhvr>
                                      <p:tavLst>
                                        <p:tav tm="0">
                                          <p:val>
                                            <p:strVal val="#ppt_x"/>
                                          </p:val>
                                        </p:tav>
                                        <p:tav tm="100000">
                                          <p:val>
                                            <p:strVal val="#ppt_x"/>
                                          </p:val>
                                        </p:tav>
                                      </p:tavLst>
                                    </p:anim>
                                    <p:anim calcmode="lin" valueType="num">
                                      <p:cBhvr>
                                        <p:cTn id="92" dur="1000" fill="hold"/>
                                        <p:tgtEl>
                                          <p:spTgt spid="45"/>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41" presetClass="entr" presetSubtype="0" fill="hold" grpId="0" nodeType="afterEffect">
                                  <p:stCondLst>
                                    <p:cond delay="0"/>
                                  </p:stCondLst>
                                  <p:iterate type="lt">
                                    <p:tmPct val="10000"/>
                                  </p:iterate>
                                  <p:childTnLst>
                                    <p:set>
                                      <p:cBhvr>
                                        <p:cTn id="95" dur="1" fill="hold">
                                          <p:stCondLst>
                                            <p:cond delay="0"/>
                                          </p:stCondLst>
                                        </p:cTn>
                                        <p:tgtEl>
                                          <p:spTgt spid="47"/>
                                        </p:tgtEl>
                                        <p:attrNameLst>
                                          <p:attrName>style.visibility</p:attrName>
                                        </p:attrNameLst>
                                      </p:cBhvr>
                                      <p:to>
                                        <p:strVal val="visible"/>
                                      </p:to>
                                    </p:set>
                                    <p:anim calcmode="lin" valueType="num">
                                      <p:cBhvr>
                                        <p:cTn id="96"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47"/>
                                        </p:tgtEl>
                                        <p:attrNameLst>
                                          <p:attrName>ppt_y</p:attrName>
                                        </p:attrNameLst>
                                      </p:cBhvr>
                                      <p:tavLst>
                                        <p:tav tm="0">
                                          <p:val>
                                            <p:strVal val="#ppt_y"/>
                                          </p:val>
                                        </p:tav>
                                        <p:tav tm="100000">
                                          <p:val>
                                            <p:strVal val="#ppt_y"/>
                                          </p:val>
                                        </p:tav>
                                      </p:tavLst>
                                    </p:anim>
                                    <p:anim calcmode="lin" valueType="num">
                                      <p:cBhvr>
                                        <p:cTn id="98"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47"/>
                                        </p:tgtEl>
                                      </p:cBhvr>
                                    </p:animEffect>
                                  </p:childTnLst>
                                </p:cTn>
                              </p:par>
                            </p:childTnLst>
                          </p:cTn>
                        </p:par>
                        <p:par>
                          <p:cTn id="101" fill="hold">
                            <p:stCondLst>
                              <p:cond delay="2000"/>
                            </p:stCondLst>
                            <p:childTnLst>
                              <p:par>
                                <p:cTn id="102" presetID="10" presetClass="entr" presetSubtype="0" fill="hold" grpId="0" nodeType="afterEffect">
                                  <p:stCondLst>
                                    <p:cond delay="0"/>
                                  </p:stCondLst>
                                  <p:iterate type="lt">
                                    <p:tmPct val="10000"/>
                                  </p:iterate>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par>
                          <p:cTn id="105" fill="hold">
                            <p:stCondLst>
                              <p:cond delay="2750"/>
                            </p:stCondLst>
                            <p:childTnLst>
                              <p:par>
                                <p:cTn id="106" presetID="2" presetClass="entr" presetSubtype="8" fill="hold" nodeType="afterEffect">
                                  <p:stCondLst>
                                    <p:cond delay="0"/>
                                  </p:stCondLst>
                                  <p:childTnLst>
                                    <p:set>
                                      <p:cBhvr>
                                        <p:cTn id="107" dur="1" fill="hold">
                                          <p:stCondLst>
                                            <p:cond delay="0"/>
                                          </p:stCondLst>
                                        </p:cTn>
                                        <p:tgtEl>
                                          <p:spTgt spid="79"/>
                                        </p:tgtEl>
                                        <p:attrNameLst>
                                          <p:attrName>style.visibility</p:attrName>
                                        </p:attrNameLst>
                                      </p:cBhvr>
                                      <p:to>
                                        <p:strVal val="visible"/>
                                      </p:to>
                                    </p:set>
                                    <p:anim calcmode="lin" valueType="num">
                                      <p:cBhvr additive="base">
                                        <p:cTn id="108" dur="500" fill="hold"/>
                                        <p:tgtEl>
                                          <p:spTgt spid="79"/>
                                        </p:tgtEl>
                                        <p:attrNameLst>
                                          <p:attrName>ppt_x</p:attrName>
                                        </p:attrNameLst>
                                      </p:cBhvr>
                                      <p:tavLst>
                                        <p:tav tm="0">
                                          <p:val>
                                            <p:strVal val="0-#ppt_w/2"/>
                                          </p:val>
                                        </p:tav>
                                        <p:tav tm="100000">
                                          <p:val>
                                            <p:strVal val="#ppt_x"/>
                                          </p:val>
                                        </p:tav>
                                      </p:tavLst>
                                    </p:anim>
                                    <p:anim calcmode="lin" valueType="num">
                                      <p:cBhvr additive="base">
                                        <p:cTn id="109" dur="500" fill="hold"/>
                                        <p:tgtEl>
                                          <p:spTgt spid="79"/>
                                        </p:tgtEl>
                                        <p:attrNameLst>
                                          <p:attrName>ppt_y</p:attrName>
                                        </p:attrNameLst>
                                      </p:cBhvr>
                                      <p:tavLst>
                                        <p:tav tm="0">
                                          <p:val>
                                            <p:strVal val="#ppt_y"/>
                                          </p:val>
                                        </p:tav>
                                        <p:tav tm="100000">
                                          <p:val>
                                            <p:strVal val="#ppt_y"/>
                                          </p:val>
                                        </p:tav>
                                      </p:tavLst>
                                    </p:anim>
                                  </p:childTnLst>
                                </p:cTn>
                              </p:par>
                            </p:childTnLst>
                          </p:cTn>
                        </p:par>
                        <p:par>
                          <p:cTn id="110" fill="hold">
                            <p:stCondLst>
                              <p:cond delay="3250"/>
                            </p:stCondLst>
                            <p:childTnLst>
                              <p:par>
                                <p:cTn id="111" presetID="42" presetClass="entr" presetSubtype="0" fill="hold" grpId="0" nodeType="after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fade">
                                      <p:cBhvr>
                                        <p:cTn id="113" dur="1000"/>
                                        <p:tgtEl>
                                          <p:spTgt spid="49"/>
                                        </p:tgtEl>
                                      </p:cBhvr>
                                    </p:animEffect>
                                    <p:anim calcmode="lin" valueType="num">
                                      <p:cBhvr>
                                        <p:cTn id="114" dur="1000" fill="hold"/>
                                        <p:tgtEl>
                                          <p:spTgt spid="49"/>
                                        </p:tgtEl>
                                        <p:attrNameLst>
                                          <p:attrName>ppt_x</p:attrName>
                                        </p:attrNameLst>
                                      </p:cBhvr>
                                      <p:tavLst>
                                        <p:tav tm="0">
                                          <p:val>
                                            <p:strVal val="#ppt_x"/>
                                          </p:val>
                                        </p:tav>
                                        <p:tav tm="100000">
                                          <p:val>
                                            <p:strVal val="#ppt_x"/>
                                          </p:val>
                                        </p:tav>
                                      </p:tavLst>
                                    </p:anim>
                                    <p:anim calcmode="lin" valueType="num">
                                      <p:cBhvr>
                                        <p:cTn id="11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7" grpId="0" animBg="1"/>
      <p:bldP spid="69" grpId="0" animBg="1"/>
      <p:bldP spid="33" grpId="0" animBg="1"/>
      <p:bldP spid="45" grpId="0"/>
      <p:bldP spid="46" grpId="0"/>
      <p:bldP spid="47" grpId="0"/>
      <p:bldP spid="49" grpId="0" bldLvl="0" animBg="1"/>
      <p:bldP spid="27" grpId="0" animBg="1"/>
      <p:bldP spid="73" grpId="0" animBg="1"/>
      <p:bldP spid="64" grpId="0" animBg="1"/>
      <p:bldP spid="62" grpId="0" bldLvl="0" animBg="1"/>
      <p:bldP spid="56" grpId="0" animBg="1"/>
      <p:bldP spid="75" grpId="0" animBg="1"/>
      <p:bldP spid="71" grpId="0" animBg="1"/>
      <p:bldP spid="83" grpId="0" animBg="1"/>
      <p:bldP spid="85" grpId="0" animBg="1"/>
      <p:bldP spid="86" grpId="0"/>
      <p:bldP spid="8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2926080" cy="368300"/>
          </a:xfrm>
          <a:prstGeom prst="rect">
            <a:avLst/>
          </a:prstGeom>
          <a:noFill/>
        </p:spPr>
        <p:txBody>
          <a:bodyPr wrap="none" rtlCol="0">
            <a:spAutoFit/>
          </a:bodyPr>
          <a:lstStyle/>
          <a:p>
            <a:pPr algn="l"/>
            <a:r>
              <a:rPr lang="zh-CN" altLang="en-US" sz="1800" dirty="0" smtClean="0">
                <a:latin typeface="微软雅黑" panose="020B0503020204020204" pitchFamily="34" charset="-122"/>
                <a:ea typeface="微软雅黑" panose="020B0503020204020204" pitchFamily="34" charset="-122"/>
              </a:rPr>
              <a:t>第一部分：算法分析与实践</a:t>
            </a:r>
            <a:endParaRPr lang="zh-CN" altLang="en-US" sz="1800" dirty="0" smtClean="0">
              <a:latin typeface="微软雅黑" panose="020B0503020204020204" pitchFamily="34" charset="-122"/>
              <a:ea typeface="微软雅黑" panose="020B0503020204020204" pitchFamily="34" charset="-122"/>
            </a:endParaRPr>
          </a:p>
        </p:txBody>
      </p:sp>
      <p:sp>
        <p:nvSpPr>
          <p:cNvPr id="3" name="文本框 2"/>
          <p:cNvSpPr txBox="1"/>
          <p:nvPr/>
        </p:nvSpPr>
        <p:spPr>
          <a:xfrm>
            <a:off x="589280" y="779780"/>
            <a:ext cx="2837180" cy="1168400"/>
          </a:xfrm>
          <a:prstGeom prst="rect">
            <a:avLst/>
          </a:prstGeom>
          <a:noFill/>
        </p:spPr>
        <p:txBody>
          <a:bodyPr wrap="square" rtlCol="0" anchor="t">
            <a:spAutoFit/>
          </a:bodyPr>
          <a:p>
            <a:r>
              <a:rPr lang="zh-CN" altLang="en-US" sz="1600">
                <a:solidFill>
                  <a:srgbClr val="FF0000"/>
                </a:solidFill>
                <a:effectLst>
                  <a:outerShdw blurRad="38100" dist="19050" dir="2700000" algn="tl" rotWithShape="0">
                    <a:schemeClr val="dk1">
                      <a:alpha val="40000"/>
                    </a:schemeClr>
                  </a:outerShdw>
                </a:effectLst>
              </a:rPr>
              <a:t>全连接层</a:t>
            </a:r>
            <a:r>
              <a:rPr lang="zh-CN" altLang="en-US" sz="1600">
                <a:solidFill>
                  <a:schemeClr val="tx1"/>
                </a:solidFill>
                <a:effectLst>
                  <a:outerShdw blurRad="38100" dist="19050" dir="2700000" algn="tl" rotWithShape="0">
                    <a:schemeClr val="dk1">
                      <a:alpha val="40000"/>
                    </a:schemeClr>
                  </a:outerShdw>
                </a:effectLst>
              </a:rPr>
              <a:t>：</a:t>
            </a:r>
            <a:r>
              <a:rPr lang="zh-CN" altLang="en-US"/>
              <a:t>两层之间所有神经元都有权重连接，通常全连接层在卷积神经网络尾部。也就是跟传统的神经网络神经元的连接方式是一样的。</a:t>
            </a:r>
            <a:endParaRPr lang="zh-CN" altLang="en-US"/>
          </a:p>
        </p:txBody>
      </p:sp>
      <p:pic>
        <p:nvPicPr>
          <p:cNvPr id="4" name="图片 3"/>
          <p:cNvPicPr>
            <a:picLocks noChangeAspect="1"/>
          </p:cNvPicPr>
          <p:nvPr/>
        </p:nvPicPr>
        <p:blipFill>
          <a:blip r:embed="rId1"/>
          <a:stretch>
            <a:fillRect/>
          </a:stretch>
        </p:blipFill>
        <p:spPr>
          <a:xfrm>
            <a:off x="274320" y="2200910"/>
            <a:ext cx="4418965" cy="2085975"/>
          </a:xfrm>
          <a:prstGeom prst="rect">
            <a:avLst/>
          </a:prstGeom>
        </p:spPr>
      </p:pic>
      <p:sp>
        <p:nvSpPr>
          <p:cNvPr id="8" name="文本框 7"/>
          <p:cNvSpPr txBox="1"/>
          <p:nvPr/>
        </p:nvSpPr>
        <p:spPr>
          <a:xfrm>
            <a:off x="5191760" y="727075"/>
            <a:ext cx="3742690" cy="3876675"/>
          </a:xfrm>
          <a:prstGeom prst="rect">
            <a:avLst/>
          </a:prstGeom>
          <a:noFill/>
        </p:spPr>
        <p:txBody>
          <a:bodyPr wrap="square" rtlCol="0" anchor="t">
            <a:spAutoFit/>
          </a:bodyPr>
          <a:p>
            <a:r>
              <a:rPr lang="zh-CN" altLang="en-US" sz="1400"/>
              <a:t>卷积神经网络之训练算法</a:t>
            </a:r>
            <a:endParaRPr lang="zh-CN" altLang="en-US" sz="1400"/>
          </a:p>
          <a:p>
            <a:r>
              <a:rPr lang="zh-CN" altLang="en-US" sz="1400"/>
              <a:t>　　1.	同一般机器学习算法，先定义Loss function，衡量和实际结果之间差距。</a:t>
            </a:r>
            <a:endParaRPr lang="zh-CN" altLang="en-US" sz="1400"/>
          </a:p>
          <a:p>
            <a:r>
              <a:rPr lang="zh-CN" altLang="en-US" sz="1400"/>
              <a:t>　　2.	找到最小化损失函数的W和b， CNN中用的算法是</a:t>
            </a:r>
            <a:r>
              <a:rPr lang="zh-CN" altLang="en-US" sz="1400" b="1"/>
              <a:t>SGD</a:t>
            </a:r>
            <a:r>
              <a:rPr lang="zh-CN" altLang="en-US" sz="1400"/>
              <a:t>（随机梯度下降）。</a:t>
            </a:r>
            <a:endParaRPr lang="zh-CN" altLang="en-US" sz="1400"/>
          </a:p>
          <a:p>
            <a:endParaRPr lang="zh-CN" altLang="en-US" sz="1400"/>
          </a:p>
          <a:p>
            <a:endParaRPr lang="zh-CN" altLang="en-US" sz="1400"/>
          </a:p>
          <a:p>
            <a:r>
              <a:rPr lang="zh-CN" altLang="en-US" sz="1400"/>
              <a:t>卷积神经网络之优缺点</a:t>
            </a:r>
            <a:endParaRPr lang="zh-CN" altLang="en-US" sz="1400"/>
          </a:p>
          <a:p>
            <a:r>
              <a:rPr lang="zh-CN" altLang="en-US" sz="1800" b="1"/>
              <a:t>优点</a:t>
            </a:r>
            <a:endParaRPr lang="zh-CN" altLang="en-US" sz="1400"/>
          </a:p>
          <a:p>
            <a:r>
              <a:rPr lang="zh-CN" altLang="en-US" sz="1400"/>
              <a:t>共享卷积核，对高维数据处理无压力</a:t>
            </a:r>
            <a:r>
              <a:rPr lang="en-US" altLang="zh-CN" sz="1400"/>
              <a:t>;</a:t>
            </a:r>
            <a:endParaRPr lang="zh-CN" altLang="en-US" sz="1400"/>
          </a:p>
          <a:p>
            <a:r>
              <a:rPr lang="zh-CN" altLang="en-US" sz="1400"/>
              <a:t>无需手动选取特征，训练好权重，即得特征分类效果好</a:t>
            </a:r>
            <a:r>
              <a:rPr lang="en-US" altLang="zh-CN" sz="1400"/>
              <a:t>;</a:t>
            </a:r>
            <a:endParaRPr lang="zh-CN" altLang="en-US" sz="1400"/>
          </a:p>
          <a:p>
            <a:r>
              <a:rPr lang="zh-CN" altLang="en-US" sz="1800" b="1"/>
              <a:t>缺点</a:t>
            </a:r>
            <a:endParaRPr lang="zh-CN" altLang="en-US" sz="1800" b="1"/>
          </a:p>
          <a:p>
            <a:r>
              <a:rPr lang="zh-CN" altLang="en-US" sz="1400"/>
              <a:t>需要调参，需要大样本量，训练最好要</a:t>
            </a:r>
            <a:r>
              <a:rPr lang="zh-CN" altLang="en-US" sz="1400" b="1"/>
              <a:t>GPU</a:t>
            </a:r>
            <a:r>
              <a:rPr lang="en-US" altLang="zh-CN" sz="1400" b="1"/>
              <a:t>;</a:t>
            </a:r>
            <a:endParaRPr lang="zh-CN" altLang="en-US" sz="1400"/>
          </a:p>
          <a:p>
            <a:r>
              <a:rPr lang="zh-CN" altLang="en-US" sz="1400"/>
              <a:t>物理含义不明确（也就说，我们并不知道没个卷积层到底提取到的是什么特征，而且神经网络本身就是一种难以解释的“</a:t>
            </a:r>
            <a:r>
              <a:rPr lang="zh-CN" altLang="en-US" sz="1400" b="1"/>
              <a:t>黑箱模型</a:t>
            </a:r>
            <a:r>
              <a:rPr lang="zh-CN" altLang="en-US" sz="1400"/>
              <a:t>”）</a:t>
            </a:r>
            <a:r>
              <a:rPr lang="en-US" altLang="zh-CN" sz="1400"/>
              <a: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2926080" cy="368300"/>
          </a:xfrm>
          <a:prstGeom prst="rect">
            <a:avLst/>
          </a:prstGeom>
          <a:noFill/>
        </p:spPr>
        <p:txBody>
          <a:bodyPr wrap="none" rtlCol="0">
            <a:spAutoFit/>
          </a:bodyPr>
          <a:lstStyle/>
          <a:p>
            <a:pPr algn="l"/>
            <a:r>
              <a:rPr lang="zh-CN" altLang="en-US" sz="1800" dirty="0" smtClean="0">
                <a:latin typeface="微软雅黑" panose="020B0503020204020204" pitchFamily="34" charset="-122"/>
                <a:ea typeface="微软雅黑" panose="020B0503020204020204" pitchFamily="34" charset="-122"/>
              </a:rPr>
              <a:t>第一部分：算法分析与实践</a:t>
            </a:r>
            <a:endParaRPr lang="zh-CN" altLang="en-US" sz="18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21005" y="701040"/>
            <a:ext cx="7654925" cy="4306570"/>
          </a:xfrm>
          <a:prstGeom prst="rect">
            <a:avLst/>
          </a:prstGeom>
        </p:spPr>
      </p:pic>
      <p:pic>
        <p:nvPicPr>
          <p:cNvPr id="5" name="图片 4"/>
          <p:cNvPicPr>
            <a:picLocks noChangeAspect="1"/>
          </p:cNvPicPr>
          <p:nvPr/>
        </p:nvPicPr>
        <p:blipFill>
          <a:blip r:embed="rId2"/>
          <a:stretch>
            <a:fillRect/>
          </a:stretch>
        </p:blipFill>
        <p:spPr>
          <a:xfrm>
            <a:off x="796925" y="701040"/>
            <a:ext cx="5869940" cy="39700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2926080" cy="368300"/>
          </a:xfrm>
          <a:prstGeom prst="rect">
            <a:avLst/>
          </a:prstGeom>
          <a:noFill/>
        </p:spPr>
        <p:txBody>
          <a:bodyPr wrap="none" rtlCol="0">
            <a:spAutoFit/>
          </a:bodyPr>
          <a:lstStyle/>
          <a:p>
            <a:pPr algn="l"/>
            <a:r>
              <a:rPr lang="zh-CN" altLang="en-US" sz="1800" dirty="0" smtClean="0">
                <a:latin typeface="微软雅黑" panose="020B0503020204020204" pitchFamily="34" charset="-122"/>
                <a:ea typeface="微软雅黑" panose="020B0503020204020204" pitchFamily="34" charset="-122"/>
              </a:rPr>
              <a:t>第一部分：算法分析与实践</a:t>
            </a:r>
            <a:endParaRPr lang="zh-CN" altLang="en-US" sz="18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1910" y="656590"/>
            <a:ext cx="4367530" cy="2105660"/>
          </a:xfrm>
          <a:prstGeom prst="rect">
            <a:avLst/>
          </a:prstGeom>
        </p:spPr>
      </p:pic>
      <p:pic>
        <p:nvPicPr>
          <p:cNvPr id="6" name="图片 5"/>
          <p:cNvPicPr>
            <a:picLocks noChangeAspect="1"/>
          </p:cNvPicPr>
          <p:nvPr/>
        </p:nvPicPr>
        <p:blipFill>
          <a:blip r:embed="rId2"/>
          <a:stretch>
            <a:fillRect/>
          </a:stretch>
        </p:blipFill>
        <p:spPr>
          <a:xfrm>
            <a:off x="4305935" y="2146935"/>
            <a:ext cx="4537710" cy="2847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75590" y="665480"/>
            <a:ext cx="4081145" cy="2281555"/>
          </a:xfrm>
          <a:prstGeom prst="rect">
            <a:avLst/>
          </a:prstGeom>
        </p:spPr>
      </p:pic>
      <p:pic>
        <p:nvPicPr>
          <p:cNvPr id="8" name="图片 7"/>
          <p:cNvPicPr>
            <a:picLocks noChangeAspect="1"/>
          </p:cNvPicPr>
          <p:nvPr/>
        </p:nvPicPr>
        <p:blipFill>
          <a:blip r:embed="rId2"/>
          <a:stretch>
            <a:fillRect/>
          </a:stretch>
        </p:blipFill>
        <p:spPr>
          <a:xfrm>
            <a:off x="5225415" y="665480"/>
            <a:ext cx="3156585" cy="4173855"/>
          </a:xfrm>
          <a:prstGeom prst="rect">
            <a:avLst/>
          </a:prstGeom>
        </p:spPr>
      </p:pic>
      <p:sp>
        <p:nvSpPr>
          <p:cNvPr id="6" name="文本框 5"/>
          <p:cNvSpPr txBox="1"/>
          <p:nvPr/>
        </p:nvSpPr>
        <p:spPr>
          <a:xfrm>
            <a:off x="847090" y="199390"/>
            <a:ext cx="2621280" cy="337185"/>
          </a:xfrm>
          <a:prstGeom prst="rect">
            <a:avLst/>
          </a:prstGeom>
          <a:noFill/>
        </p:spPr>
        <p:txBody>
          <a:bodyPr wrap="none" rtlCol="0" anchor="t">
            <a:spAutoFit/>
          </a:bodyPr>
          <a:p>
            <a:pPr algn="l"/>
            <a:r>
              <a:rPr lang="zh-CN" altLang="en-US" sz="1600" b="1" dirty="0" smtClean="0">
                <a:latin typeface="微软雅黑" panose="020B0503020204020204" pitchFamily="34" charset="-122"/>
                <a:ea typeface="微软雅黑" panose="020B0503020204020204" pitchFamily="34" charset="-122"/>
                <a:sym typeface="+mn-ea"/>
              </a:rPr>
              <a:t>第一部分：算法分析与实践</a:t>
            </a:r>
            <a:endParaRPr lang="zh-CN" altLang="en-US" sz="1600" b="1" dirty="0" smtClean="0">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3"/>
          <a:stretch>
            <a:fillRect/>
          </a:stretch>
        </p:blipFill>
        <p:spPr>
          <a:xfrm>
            <a:off x="653415" y="2752090"/>
            <a:ext cx="3189605" cy="2353945"/>
          </a:xfrm>
          <a:prstGeom prst="rect">
            <a:avLst/>
          </a:prstGeom>
        </p:spPr>
      </p:pic>
      <p:pic>
        <p:nvPicPr>
          <p:cNvPr id="3" name="图片 2"/>
          <p:cNvPicPr>
            <a:picLocks noChangeAspect="1"/>
          </p:cNvPicPr>
          <p:nvPr/>
        </p:nvPicPr>
        <p:blipFill>
          <a:blip r:embed="rId4"/>
          <a:stretch>
            <a:fillRect/>
          </a:stretch>
        </p:blipFill>
        <p:spPr>
          <a:xfrm>
            <a:off x="331470" y="2838450"/>
            <a:ext cx="4202430" cy="22675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1054100" cy="368300"/>
          </a:xfrm>
          <a:prstGeom prst="rect">
            <a:avLst/>
          </a:prstGeom>
          <a:noFill/>
        </p:spPr>
        <p:txBody>
          <a:bodyPr wrap="none" rtlCol="0">
            <a:spAutoFit/>
          </a:bodyPr>
          <a:lstStyle/>
          <a:p>
            <a:r>
              <a:rPr lang="en-US" sz="1800" dirty="0" smtClean="0">
                <a:latin typeface="微软雅黑" panose="020B0503020204020204" pitchFamily="34" charset="-122"/>
                <a:ea typeface="微软雅黑" panose="020B0503020204020204" pitchFamily="34" charset="-122"/>
              </a:rPr>
              <a:t>softmax</a:t>
            </a:r>
            <a:endParaRPr lang="en-US" sz="18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337435" y="231140"/>
            <a:ext cx="6617970" cy="4681220"/>
          </a:xfrm>
          <a:prstGeom prst="rect">
            <a:avLst/>
          </a:prstGeom>
        </p:spPr>
      </p:pic>
      <p:sp>
        <p:nvSpPr>
          <p:cNvPr id="100" name="文本框 99"/>
          <p:cNvSpPr txBox="1"/>
          <p:nvPr/>
        </p:nvSpPr>
        <p:spPr>
          <a:xfrm>
            <a:off x="145415" y="999490"/>
            <a:ext cx="1946275" cy="737235"/>
          </a:xfrm>
          <a:prstGeom prst="rect">
            <a:avLst/>
          </a:prstGeom>
          <a:noFill/>
          <a:ln w="9525">
            <a:noFill/>
          </a:ln>
        </p:spPr>
        <p:txBody>
          <a:bodyPr wrap="square">
            <a:spAutoFit/>
          </a:bodyPr>
          <a:p>
            <a:pPr indent="0"/>
            <a:r>
              <a:rPr lang="zh-CN" sz="1050" b="0">
                <a:latin typeface="Calibri" panose="020F0502020204030204" charset="0"/>
                <a:ea typeface="宋体" panose="02010600030101010101" pitchFamily="2" charset="-122"/>
              </a:rPr>
              <a:t>线性回归</a:t>
            </a:r>
            <a:r>
              <a:rPr lang="zh-CN" sz="1050" b="0">
                <a:latin typeface="Calibri" panose="020F0502020204030204" charset="0"/>
                <a:ea typeface="宋体" panose="02010600030101010101" pitchFamily="2" charset="-122"/>
                <a:cs typeface="Times New Roman" panose="02020603050405020304" charset="0"/>
              </a:rPr>
              <a:t>——</a:t>
            </a:r>
            <a:endParaRPr lang="zh-CN" sz="1050" b="0">
              <a:latin typeface="Calibri" panose="020F0502020204030204" charset="0"/>
              <a:ea typeface="宋体" panose="02010600030101010101" pitchFamily="2" charset="-122"/>
              <a:cs typeface="Times New Roman" panose="02020603050405020304" charset="0"/>
            </a:endParaRPr>
          </a:p>
          <a:p>
            <a:pPr indent="0"/>
            <a:r>
              <a:rPr lang="zh-CN" sz="1050" b="0">
                <a:latin typeface="Calibri" panose="020F0502020204030204" charset="0"/>
                <a:ea typeface="宋体" panose="02010600030101010101" pitchFamily="2" charset="-122"/>
                <a:cs typeface="Times New Roman" panose="02020603050405020304" charset="0"/>
              </a:rPr>
              <a:t>逻辑回归</a:t>
            </a:r>
            <a:r>
              <a:rPr lang="en-US" altLang="zh-CN" sz="1050" b="0">
                <a:latin typeface="Calibri" panose="020F0502020204030204" charset="0"/>
                <a:ea typeface="宋体" panose="02010600030101010101" pitchFamily="2" charset="-122"/>
                <a:cs typeface="Times New Roman" panose="02020603050405020304" charset="0"/>
              </a:rPr>
              <a:t>——</a:t>
            </a:r>
            <a:endParaRPr lang="en-US" altLang="zh-CN" sz="1050" b="0">
              <a:latin typeface="Calibri" panose="020F0502020204030204" charset="0"/>
              <a:ea typeface="宋体" panose="02010600030101010101" pitchFamily="2" charset="-122"/>
              <a:cs typeface="Times New Roman" panose="02020603050405020304" charset="0"/>
            </a:endParaRPr>
          </a:p>
          <a:p>
            <a:pPr indent="0"/>
            <a:r>
              <a:rPr lang="en-US" sz="1050" b="0">
                <a:latin typeface="Calibri" panose="020F0502020204030204" charset="0"/>
                <a:ea typeface="宋体" panose="02010600030101010101" pitchFamily="2" charset="-122"/>
              </a:rPr>
              <a:t>softmax</a:t>
            </a:r>
            <a:r>
              <a:rPr lang="zh-CN" sz="1050" b="0">
                <a:latin typeface="Calibri" panose="020F0502020204030204" charset="0"/>
                <a:ea typeface="宋体" panose="02010600030101010101" pitchFamily="2" charset="-122"/>
              </a:rPr>
              <a:t>回归（逻辑回归</a:t>
            </a:r>
            <a:r>
              <a:rPr lang="zh-CN" sz="1050">
                <a:latin typeface="Calibri" panose="020F0502020204030204" charset="0"/>
                <a:ea typeface="宋体" panose="02010600030101010101" pitchFamily="2" charset="-122"/>
                <a:cs typeface="Times New Roman" panose="02020603050405020304" charset="0"/>
                <a:sym typeface="+mn-ea"/>
              </a:rPr>
              <a:t>在多分类问题上的推广</a:t>
            </a:r>
            <a:r>
              <a:rPr lang="zh-CN" sz="1050" b="0">
                <a:latin typeface="Calibri" panose="020F0502020204030204" charset="0"/>
                <a:ea typeface="宋体" panose="02010600030101010101" pitchFamily="2" charset="-122"/>
              </a:rPr>
              <a:t>）</a:t>
            </a:r>
            <a:endParaRPr lang="zh-CN" altLang="en-US"/>
          </a:p>
        </p:txBody>
      </p:sp>
      <p:sp>
        <p:nvSpPr>
          <p:cNvPr id="4" name="文本框 3"/>
          <p:cNvSpPr txBox="1"/>
          <p:nvPr/>
        </p:nvSpPr>
        <p:spPr>
          <a:xfrm>
            <a:off x="68580" y="2005330"/>
            <a:ext cx="2268855" cy="414020"/>
          </a:xfrm>
          <a:prstGeom prst="rect">
            <a:avLst/>
          </a:prstGeom>
          <a:noFill/>
          <a:ln w="9525">
            <a:noFill/>
          </a:ln>
        </p:spPr>
        <p:txBody>
          <a:bodyPr wrap="square">
            <a:spAutoFit/>
          </a:bodyPr>
          <a:p>
            <a:pPr indent="0"/>
            <a:r>
              <a:rPr lang="zh-CN" sz="1050" b="0">
                <a:latin typeface="Calibri" panose="020F0502020204030204" charset="0"/>
                <a:ea typeface="宋体" panose="02010600030101010101" pitchFamily="2" charset="-122"/>
              </a:rPr>
              <a:t>逻辑回归（</a:t>
            </a:r>
            <a:r>
              <a:rPr lang="en-US" sz="1050" b="0">
                <a:latin typeface="Calibri" panose="020F0502020204030204" charset="0"/>
                <a:ea typeface="宋体" panose="02010600030101010101" pitchFamily="2" charset="-122"/>
                <a:cs typeface="Times New Roman" panose="02020603050405020304" charset="0"/>
              </a:rPr>
              <a:t>0,1</a:t>
            </a:r>
            <a:r>
              <a:rPr lang="zh-CN" sz="1050" b="0">
                <a:latin typeface="Calibri" panose="020F0502020204030204" charset="0"/>
                <a:ea typeface="宋体" panose="02010600030101010101" pitchFamily="2" charset="-122"/>
              </a:rPr>
              <a:t>，非连续变量）：判别模型，直接得出两个结果。</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1054100" cy="368300"/>
          </a:xfrm>
          <a:prstGeom prst="rect">
            <a:avLst/>
          </a:prstGeom>
          <a:noFill/>
        </p:spPr>
        <p:txBody>
          <a:bodyPr wrap="none" rtlCol="0">
            <a:spAutoFit/>
          </a:bodyPr>
          <a:lstStyle/>
          <a:p>
            <a:pPr algn="l"/>
            <a:r>
              <a:rPr lang="en-US" sz="1800" dirty="0" smtClean="0">
                <a:latin typeface="微软雅黑" panose="020B0503020204020204" pitchFamily="34" charset="-122"/>
                <a:ea typeface="微软雅黑" panose="020B0503020204020204" pitchFamily="34" charset="-122"/>
              </a:rPr>
              <a:t>softmax</a:t>
            </a:r>
            <a:endParaRPr lang="en-US" sz="18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17475" y="800735"/>
            <a:ext cx="4213860" cy="4046220"/>
          </a:xfrm>
          <a:prstGeom prst="rect">
            <a:avLst/>
          </a:prstGeom>
        </p:spPr>
      </p:pic>
      <p:pic>
        <p:nvPicPr>
          <p:cNvPr id="4" name="图片 3"/>
          <p:cNvPicPr>
            <a:picLocks noChangeAspect="1"/>
          </p:cNvPicPr>
          <p:nvPr/>
        </p:nvPicPr>
        <p:blipFill>
          <a:blip r:embed="rId2"/>
          <a:stretch>
            <a:fillRect/>
          </a:stretch>
        </p:blipFill>
        <p:spPr>
          <a:xfrm>
            <a:off x="3526790" y="800735"/>
            <a:ext cx="5554345" cy="33388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3738880" cy="39878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基于嵌入式终端的手写数字识别</a:t>
            </a:r>
            <a:endParaRPr lang="zh-CN" altLang="en-US" sz="2000" b="1" dirty="0" smtClean="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4198620" y="765810"/>
            <a:ext cx="4934585" cy="3209290"/>
          </a:xfrm>
          <a:prstGeom prst="rect">
            <a:avLst/>
          </a:prstGeom>
        </p:spPr>
      </p:pic>
      <p:sp>
        <p:nvSpPr>
          <p:cNvPr id="10" name="文本框 13"/>
          <p:cNvSpPr txBox="1"/>
          <p:nvPr/>
        </p:nvSpPr>
        <p:spPr>
          <a:xfrm>
            <a:off x="1270" y="1091565"/>
            <a:ext cx="5225415" cy="2434590"/>
          </a:xfrm>
          <a:prstGeom prst="rect">
            <a:avLst/>
          </a:prstGeom>
          <a:noFill/>
        </p:spPr>
        <p:txBody>
          <a:bodyPr wrap="square" lIns="65807" tIns="32903" rIns="65807" bIns="32903" rtlCol="0">
            <a:spAutoFit/>
          </a:bodyPr>
          <a:p>
            <a:pPr algn="l">
              <a:lnSpc>
                <a:spcPct val="150000"/>
              </a:lnSpc>
              <a:spcBef>
                <a:spcPct val="0"/>
              </a:spcBef>
              <a:buNone/>
            </a:pPr>
            <a:r>
              <a:rPr lang="en-US" alt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1.C</a:t>
            </a:r>
            <a:r>
              <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语言重写基于终端的手写数字识别模型，</a:t>
            </a:r>
            <a:endPar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ct val="0"/>
              </a:spcBef>
              <a:buNone/>
            </a:pPr>
            <a:r>
              <a:rPr lang="en-US" alt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训练模型参数，并提取训练好的参数并导入</a:t>
            </a:r>
            <a:r>
              <a:rPr lang="en-US" altLang="zh-CN" sz="1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1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模型中，</a:t>
            </a:r>
            <a:endPar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ct val="0"/>
              </a:spcBef>
              <a:buNone/>
            </a:pPr>
            <a:r>
              <a:rPr lang="en-US" alt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编译基于</a:t>
            </a:r>
            <a:r>
              <a:rPr lang="en-US" alt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的嵌入式应用工程，</a:t>
            </a:r>
            <a:endPar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ct val="0"/>
              </a:spcBef>
              <a:buNone/>
            </a:pPr>
            <a:r>
              <a:rPr lang="en-US" alt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实现基于终端的手写数字识别，</a:t>
            </a:r>
            <a:endPar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ct val="0"/>
              </a:spcBef>
              <a:buNone/>
            </a:pPr>
            <a:r>
              <a:rPr lang="en-US" alt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基于以上完成后的扩展</a:t>
            </a:r>
            <a:r>
              <a:rPr lang="en-US" alt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身份证识别，车牌识别等</a:t>
            </a:r>
            <a:endParaRPr 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ct val="0"/>
              </a:spcBef>
              <a:buNone/>
            </a:pPr>
            <a:endParaRPr 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ct val="0"/>
              </a:spcBef>
              <a:buNone/>
            </a:pPr>
            <a:endParaRPr 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50000"/>
              </a:lnSpc>
              <a:spcBef>
                <a:spcPct val="0"/>
              </a:spcBef>
              <a:buNone/>
            </a:pPr>
            <a:endParaRPr lang="zh-CN" sz="14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p:cNvPicPr>
            <a:picLocks noChangeAspect="1"/>
          </p:cNvPicPr>
          <p:nvPr/>
        </p:nvPicPr>
        <p:blipFill>
          <a:blip r:embed="rId2"/>
          <a:stretch>
            <a:fillRect/>
          </a:stretch>
        </p:blipFill>
        <p:spPr>
          <a:xfrm>
            <a:off x="396240" y="3323590"/>
            <a:ext cx="315214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1783080" cy="368300"/>
          </a:xfrm>
          <a:prstGeom prst="rect">
            <a:avLst/>
          </a:prstGeom>
          <a:noFill/>
        </p:spPr>
        <p:txBody>
          <a:bodyPr wrap="none" rtlCol="0">
            <a:spAutoFit/>
          </a:bodyPr>
          <a:lstStyle/>
          <a:p>
            <a:pPr algn="l"/>
            <a:r>
              <a:rPr lang="zh-CN" altLang="en-US" sz="1800" dirty="0" smtClean="0">
                <a:latin typeface="微软雅黑" panose="020B0503020204020204" pitchFamily="34" charset="-122"/>
                <a:ea typeface="微软雅黑" panose="020B0503020204020204" pitchFamily="34" charset="-122"/>
              </a:rPr>
              <a:t>第三部分：总结</a:t>
            </a:r>
            <a:endParaRPr lang="zh-CN" altLang="en-US" sz="1800" dirty="0" smtClean="0">
              <a:latin typeface="微软雅黑" panose="020B0503020204020204" pitchFamily="34" charset="-122"/>
              <a:ea typeface="微软雅黑" panose="020B0503020204020204" pitchFamily="34" charset="-122"/>
            </a:endParaRPr>
          </a:p>
        </p:txBody>
      </p:sp>
      <p:sp>
        <p:nvSpPr>
          <p:cNvPr id="11" name="文本框 13"/>
          <p:cNvSpPr txBox="1"/>
          <p:nvPr/>
        </p:nvSpPr>
        <p:spPr>
          <a:xfrm>
            <a:off x="53340" y="680085"/>
            <a:ext cx="6035675" cy="2372995"/>
          </a:xfrm>
          <a:prstGeom prst="rect">
            <a:avLst/>
          </a:prstGeom>
          <a:noFill/>
        </p:spPr>
        <p:txBody>
          <a:bodyPr wrap="square" lIns="65807" tIns="32903" rIns="65807" bIns="32903" rtlCol="0">
            <a:spAutoFit/>
          </a:bodyPr>
          <a:p>
            <a:pPr algn="l">
              <a:lnSpc>
                <a:spcPct val="150000"/>
              </a:lnSpc>
              <a:spcBef>
                <a:spcPct val="0"/>
              </a:spcBef>
              <a:buNone/>
            </a:pPr>
            <a:r>
              <a:rPr lang="en-US" altLang="zh-CN" sz="1600" b="1"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600" b="1"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开发环境</a:t>
            </a:r>
            <a:endParaRPr lang="zh-CN" altLang="en-US" sz="1600" b="1"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ct val="0"/>
              </a:spcBef>
              <a:buNone/>
            </a:pPr>
            <a:r>
              <a:rPr lang="zh-CN" altLang="en-US" sz="1200" dirty="0">
                <a:solidFill>
                  <a:srgbClr val="5F5F5F"/>
                </a:solidFill>
                <a:ea typeface="微软雅黑" panose="020B0503020204020204" pitchFamily="34" charset="-122"/>
                <a:sym typeface="微软雅黑" panose="020B0503020204020204" pitchFamily="34" charset="-122"/>
              </a:rPr>
              <a:t>硬件：</a:t>
            </a:r>
            <a:r>
              <a:rPr lang="en-US" altLang="zh-CN" sz="1200" dirty="0">
                <a:solidFill>
                  <a:srgbClr val="5F5F5F"/>
                </a:solidFill>
                <a:ea typeface="微软雅黑" panose="020B0503020204020204" pitchFamily="34" charset="-122"/>
                <a:sym typeface="微软雅黑" panose="020B0503020204020204" pitchFamily="34" charset="-122"/>
              </a:rPr>
              <a:t>CPU(i5 4th)</a:t>
            </a:r>
            <a:r>
              <a:rPr lang="zh-CN" altLang="en-US" sz="1200" dirty="0">
                <a:solidFill>
                  <a:srgbClr val="5F5F5F"/>
                </a:solidFill>
                <a:ea typeface="微软雅黑" panose="020B0503020204020204" pitchFamily="34" charset="-122"/>
                <a:sym typeface="微软雅黑" panose="020B0503020204020204" pitchFamily="34" charset="-122"/>
              </a:rPr>
              <a:t>，</a:t>
            </a:r>
            <a:r>
              <a:rPr lang="en-US" altLang="zh-CN" sz="1200" dirty="0">
                <a:solidFill>
                  <a:srgbClr val="5F5F5F"/>
                </a:solidFill>
                <a:ea typeface="微软雅黑" panose="020B0503020204020204" pitchFamily="34" charset="-122"/>
                <a:sym typeface="微软雅黑" panose="020B0503020204020204" pitchFamily="34" charset="-122"/>
              </a:rPr>
              <a:t>GPU(intel HD4600</a:t>
            </a:r>
            <a:r>
              <a:rPr lang="zh-CN" altLang="en-US" sz="1200" dirty="0">
                <a:solidFill>
                  <a:srgbClr val="5F5F5F"/>
                </a:solidFill>
                <a:ea typeface="微软雅黑" panose="020B0503020204020204" pitchFamily="34" charset="-122"/>
                <a:sym typeface="微软雅黑" panose="020B0503020204020204" pitchFamily="34" charset="-122"/>
              </a:rPr>
              <a:t>核显</a:t>
            </a:r>
            <a:r>
              <a:rPr lang="en-US" altLang="zh-CN" sz="1200" dirty="0">
                <a:solidFill>
                  <a:srgbClr val="5F5F5F"/>
                </a:solidFill>
                <a:ea typeface="微软雅黑" panose="020B0503020204020204" pitchFamily="34" charset="-122"/>
                <a:sym typeface="微软雅黑" panose="020B0503020204020204" pitchFamily="34" charset="-122"/>
              </a:rPr>
              <a:t>)</a:t>
            </a:r>
            <a:r>
              <a:rPr lang="zh-CN" altLang="en-US" sz="1200" dirty="0">
                <a:solidFill>
                  <a:srgbClr val="5F5F5F"/>
                </a:solidFill>
                <a:ea typeface="微软雅黑" panose="020B0503020204020204" pitchFamily="34" charset="-122"/>
                <a:sym typeface="微软雅黑" panose="020B0503020204020204" pitchFamily="34" charset="-122"/>
              </a:rPr>
              <a:t>，</a:t>
            </a:r>
            <a:endParaRPr lang="zh-CN" altLang="en-US" sz="1200" dirty="0">
              <a:solidFill>
                <a:srgbClr val="5F5F5F"/>
              </a:solidFill>
              <a:ea typeface="微软雅黑" panose="020B0503020204020204" pitchFamily="34" charset="-122"/>
              <a:sym typeface="微软雅黑" panose="020B0503020204020204" pitchFamily="34" charset="-122"/>
            </a:endParaRPr>
          </a:p>
          <a:p>
            <a:pPr algn="l">
              <a:lnSpc>
                <a:spcPct val="150000"/>
              </a:lnSpc>
              <a:spcBef>
                <a:spcPct val="0"/>
              </a:spcBef>
              <a:buNone/>
            </a:pPr>
            <a:r>
              <a:rPr lang="zh-CN" altLang="en-US" sz="1200" dirty="0">
                <a:solidFill>
                  <a:srgbClr val="5F5F5F"/>
                </a:solidFill>
                <a:ea typeface="微软雅黑" panose="020B0503020204020204" pitchFamily="34" charset="-122"/>
                <a:sym typeface="微软雅黑" panose="020B0503020204020204" pitchFamily="34" charset="-122"/>
              </a:rPr>
              <a:t>           固态，内存（</a:t>
            </a:r>
            <a:r>
              <a:rPr lang="en-US" altLang="zh-CN" sz="1200" dirty="0">
                <a:solidFill>
                  <a:srgbClr val="5F5F5F"/>
                </a:solidFill>
                <a:ea typeface="微软雅黑" panose="020B0503020204020204" pitchFamily="34" charset="-122"/>
                <a:sym typeface="微软雅黑" panose="020B0503020204020204" pitchFamily="34" charset="-122"/>
              </a:rPr>
              <a:t>8g ddr3</a:t>
            </a:r>
            <a:r>
              <a:rPr lang="zh-CN" altLang="en-US" sz="1200" dirty="0">
                <a:solidFill>
                  <a:srgbClr val="5F5F5F"/>
                </a:solidFill>
                <a:ea typeface="微软雅黑" panose="020B0503020204020204" pitchFamily="34" charset="-122"/>
                <a:sym typeface="微软雅黑" panose="020B0503020204020204" pitchFamily="34" charset="-122"/>
              </a:rPr>
              <a:t>），显示器；</a:t>
            </a:r>
            <a:endParaRPr lang="zh-CN" altLang="en-US" sz="1200" dirty="0">
              <a:solidFill>
                <a:srgbClr val="5F5F5F"/>
              </a:solidFill>
              <a:ea typeface="微软雅黑" panose="020B0503020204020204" pitchFamily="34" charset="-122"/>
              <a:sym typeface="微软雅黑" panose="020B0503020204020204" pitchFamily="34" charset="-122"/>
            </a:endParaRPr>
          </a:p>
          <a:p>
            <a:pPr algn="l">
              <a:lnSpc>
                <a:spcPct val="150000"/>
              </a:lnSpc>
              <a:spcBef>
                <a:spcPct val="0"/>
              </a:spcBef>
              <a:buNone/>
            </a:pPr>
            <a:r>
              <a:rPr lang="en-US" altLang="zh-CN" sz="12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IDE: anaconda,</a:t>
            </a:r>
            <a:r>
              <a:rPr lang="en-US" altLang="zh-CN" sz="12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vs2017</a:t>
            </a:r>
            <a:r>
              <a:rPr lang="en-US" altLang="zh-CN" sz="12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,vscode</a:t>
            </a:r>
            <a:r>
              <a:rPr lang="zh-CN" altLang="en-US" sz="12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200"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ct val="0"/>
              </a:spcBef>
              <a:buNone/>
            </a:pPr>
            <a:r>
              <a:rPr lang="en-US" altLang="zh-CN" sz="1600" b="1" dirty="0">
                <a:solidFill>
                  <a:srgbClr val="5F5F5F"/>
                </a:solidFill>
                <a:ea typeface="微软雅黑" panose="020B0503020204020204" pitchFamily="34" charset="-122"/>
                <a:sym typeface="微软雅黑" panose="020B0503020204020204" pitchFamily="34" charset="-122"/>
              </a:rPr>
              <a:t>2.</a:t>
            </a:r>
            <a:r>
              <a:rPr lang="zh-CN" altLang="en-US" sz="1600" b="1" dirty="0">
                <a:solidFill>
                  <a:srgbClr val="5F5F5F"/>
                </a:solidFill>
                <a:ea typeface="微软雅黑" panose="020B0503020204020204" pitchFamily="34" charset="-122"/>
                <a:sym typeface="微软雅黑" panose="020B0503020204020204" pitchFamily="34" charset="-122"/>
              </a:rPr>
              <a:t>解决问题</a:t>
            </a:r>
            <a:endParaRPr lang="zh-CN" altLang="en-US" sz="1600" b="1"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ct val="0"/>
              </a:spcBef>
              <a:buNone/>
            </a:pPr>
            <a:endParaRPr lang="zh-CN" altLang="en-US" sz="1600" b="1" dirty="0">
              <a:solidFill>
                <a:srgbClr val="5F5F5F"/>
              </a:solidFill>
              <a:ea typeface="微软雅黑" panose="020B0503020204020204" pitchFamily="34" charset="-122"/>
              <a:sym typeface="微软雅黑" panose="020B0503020204020204" pitchFamily="34" charset="-122"/>
            </a:endParaRPr>
          </a:p>
          <a:p>
            <a:pPr algn="l">
              <a:lnSpc>
                <a:spcPct val="150000"/>
              </a:lnSpc>
              <a:spcBef>
                <a:spcPct val="0"/>
              </a:spcBef>
              <a:buNone/>
            </a:pPr>
            <a:endParaRPr lang="zh-CN" altLang="en-US" sz="1600" b="1" dirty="0">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a:xfrm>
            <a:off x="347980" y="2256790"/>
            <a:ext cx="4259580" cy="2704465"/>
            <a:chOff x="416" y="3206"/>
            <a:chExt cx="6708" cy="4259"/>
          </a:xfrm>
        </p:grpSpPr>
        <p:sp>
          <p:nvSpPr>
            <p:cNvPr id="7" name="矩形 6"/>
            <p:cNvSpPr/>
            <p:nvPr/>
          </p:nvSpPr>
          <p:spPr>
            <a:xfrm>
              <a:off x="4030" y="4931"/>
              <a:ext cx="3094" cy="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1C1C1C"/>
                  </a:solidFill>
                </a:rPr>
                <a:t>理论知识</a:t>
              </a:r>
              <a:endParaRPr lang="zh-CN" altLang="en-US">
                <a:solidFill>
                  <a:srgbClr val="1C1C1C"/>
                </a:solidFill>
              </a:endParaRPr>
            </a:p>
          </p:txBody>
        </p:sp>
        <p:sp>
          <p:nvSpPr>
            <p:cNvPr id="12" name="矩形 11"/>
            <p:cNvSpPr/>
            <p:nvPr/>
          </p:nvSpPr>
          <p:spPr>
            <a:xfrm>
              <a:off x="2182" y="6411"/>
              <a:ext cx="3276" cy="1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1C1C1C"/>
                  </a:solidFill>
                </a:rPr>
                <a:t>总结：</a:t>
              </a:r>
              <a:endParaRPr lang="zh-CN" altLang="en-US">
                <a:solidFill>
                  <a:srgbClr val="1C1C1C"/>
                </a:solidFill>
              </a:endParaRPr>
            </a:p>
            <a:p>
              <a:pPr algn="ctr"/>
              <a:r>
                <a:rPr lang="zh-CN" altLang="en-US">
                  <a:solidFill>
                    <a:srgbClr val="1C1C1C"/>
                  </a:solidFill>
                </a:rPr>
                <a:t>知识与方法；</a:t>
              </a:r>
              <a:r>
                <a:rPr lang="zh-CN" altLang="en-US">
                  <a:solidFill>
                    <a:srgbClr val="FF0000"/>
                  </a:solidFill>
                </a:rPr>
                <a:t>不足与更新；</a:t>
              </a:r>
              <a:endParaRPr lang="zh-CN" altLang="en-US">
                <a:solidFill>
                  <a:srgbClr val="FF0000"/>
                </a:solidFill>
              </a:endParaRPr>
            </a:p>
          </p:txBody>
        </p:sp>
        <p:sp>
          <p:nvSpPr>
            <p:cNvPr id="13" name="矩形 12"/>
            <p:cNvSpPr/>
            <p:nvPr/>
          </p:nvSpPr>
          <p:spPr>
            <a:xfrm>
              <a:off x="416" y="4931"/>
              <a:ext cx="3083" cy="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1C1C1C"/>
                  </a:solidFill>
                </a:rPr>
                <a:t>代码：反复调试，直至搞懂并可以自行写出</a:t>
              </a:r>
              <a:endParaRPr lang="zh-CN" altLang="en-US">
                <a:solidFill>
                  <a:srgbClr val="1C1C1C"/>
                </a:solidFill>
              </a:endParaRPr>
            </a:p>
          </p:txBody>
        </p:sp>
        <p:sp>
          <p:nvSpPr>
            <p:cNvPr id="14" name="矩形 13"/>
            <p:cNvSpPr/>
            <p:nvPr/>
          </p:nvSpPr>
          <p:spPr>
            <a:xfrm>
              <a:off x="2758" y="3206"/>
              <a:ext cx="2051" cy="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1C1C1C"/>
                  </a:solidFill>
                </a:rPr>
                <a:t>具体应用</a:t>
              </a:r>
              <a:r>
                <a:rPr lang="en-US" altLang="zh-CN">
                  <a:solidFill>
                    <a:srgbClr val="1C1C1C"/>
                  </a:solidFill>
                </a:rPr>
                <a:t>/</a:t>
              </a:r>
              <a:r>
                <a:rPr lang="zh-CN" altLang="en-US">
                  <a:solidFill>
                    <a:srgbClr val="1C1C1C"/>
                  </a:solidFill>
                </a:rPr>
                <a:t>课题</a:t>
              </a:r>
              <a:endParaRPr lang="zh-CN" altLang="en-US">
                <a:solidFill>
                  <a:srgbClr val="1C1C1C"/>
                </a:solidFill>
              </a:endParaRPr>
            </a:p>
          </p:txBody>
        </p:sp>
        <p:sp>
          <p:nvSpPr>
            <p:cNvPr id="15" name="矩形 14"/>
            <p:cNvSpPr/>
            <p:nvPr/>
          </p:nvSpPr>
          <p:spPr>
            <a:xfrm>
              <a:off x="536" y="4020"/>
              <a:ext cx="6492" cy="5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1C1C1C"/>
                  </a:solidFill>
                </a:rPr>
                <a:t>搜索代码与相关知识：</a:t>
              </a:r>
              <a:r>
                <a:rPr lang="en-US" altLang="zh-CN">
                  <a:solidFill>
                    <a:srgbClr val="1C1C1C"/>
                  </a:solidFill>
                </a:rPr>
                <a:t>csdn</a:t>
              </a:r>
              <a:r>
                <a:rPr lang="zh-CN" altLang="en-US">
                  <a:solidFill>
                    <a:srgbClr val="1C1C1C"/>
                  </a:solidFill>
                </a:rPr>
                <a:t>，知乎，</a:t>
              </a:r>
              <a:r>
                <a:rPr lang="en-US" altLang="zh-CN">
                  <a:solidFill>
                    <a:srgbClr val="1C1C1C"/>
                  </a:solidFill>
                </a:rPr>
                <a:t>github</a:t>
              </a:r>
              <a:r>
                <a:rPr lang="zh-CN" altLang="en-US">
                  <a:solidFill>
                    <a:srgbClr val="1C1C1C"/>
                  </a:solidFill>
                </a:rPr>
                <a:t>，书本</a:t>
              </a:r>
              <a:r>
                <a:rPr lang="en-US" altLang="zh-CN">
                  <a:solidFill>
                    <a:srgbClr val="1C1C1C"/>
                  </a:solidFill>
                </a:rPr>
                <a:t>…</a:t>
              </a:r>
              <a:endParaRPr lang="en-US" altLang="zh-CN">
                <a:solidFill>
                  <a:srgbClr val="1C1C1C"/>
                </a:solidFill>
              </a:endParaRPr>
            </a:p>
          </p:txBody>
        </p:sp>
        <p:cxnSp>
          <p:nvCxnSpPr>
            <p:cNvPr id="20" name="直接箭头连接符 19"/>
            <p:cNvCxnSpPr>
              <a:stCxn id="14" idx="2"/>
              <a:endCxn id="15" idx="0"/>
            </p:cNvCxnSpPr>
            <p:nvPr/>
          </p:nvCxnSpPr>
          <p:spPr>
            <a:xfrm flipH="1">
              <a:off x="3782" y="3523"/>
              <a:ext cx="2" cy="4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5" idx="2"/>
              <a:endCxn id="13" idx="0"/>
            </p:cNvCxnSpPr>
            <p:nvPr/>
          </p:nvCxnSpPr>
          <p:spPr>
            <a:xfrm flipH="1">
              <a:off x="1958" y="4528"/>
              <a:ext cx="1824" cy="4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7" idx="0"/>
            </p:cNvCxnSpPr>
            <p:nvPr/>
          </p:nvCxnSpPr>
          <p:spPr>
            <a:xfrm>
              <a:off x="3735" y="4519"/>
              <a:ext cx="1842" cy="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3" idx="3"/>
              <a:endCxn id="7" idx="1"/>
            </p:cNvCxnSpPr>
            <p:nvPr/>
          </p:nvCxnSpPr>
          <p:spPr>
            <a:xfrm>
              <a:off x="3499" y="5375"/>
              <a:ext cx="53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2"/>
              <a:endCxn id="12" idx="0"/>
            </p:cNvCxnSpPr>
            <p:nvPr/>
          </p:nvCxnSpPr>
          <p:spPr>
            <a:xfrm flipH="1">
              <a:off x="3820" y="5819"/>
              <a:ext cx="1757" cy="5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3" idx="2"/>
              <a:endCxn id="12" idx="0"/>
            </p:cNvCxnSpPr>
            <p:nvPr/>
          </p:nvCxnSpPr>
          <p:spPr>
            <a:xfrm>
              <a:off x="1958" y="5819"/>
              <a:ext cx="1862" cy="5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p:nvPicPr>
        <p:blipFill>
          <a:blip r:embed="rId1"/>
          <a:stretch>
            <a:fillRect/>
          </a:stretch>
        </p:blipFill>
        <p:spPr>
          <a:xfrm>
            <a:off x="4715510" y="811530"/>
            <a:ext cx="4033520" cy="2110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六边形 2"/>
          <p:cNvSpPr/>
          <p:nvPr/>
        </p:nvSpPr>
        <p:spPr>
          <a:xfrm rot="5400000">
            <a:off x="5585951" y="515591"/>
            <a:ext cx="1136868" cy="980060"/>
          </a:xfrm>
          <a:prstGeom prst="hexagon">
            <a:avLst/>
          </a:prstGeom>
          <a:solidFill>
            <a:schemeClr val="accent1"/>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rot="5400000">
            <a:off x="5047839" y="-268491"/>
            <a:ext cx="750754" cy="1273778"/>
          </a:xfrm>
          <a:custGeom>
            <a:avLst/>
            <a:gdLst>
              <a:gd name="connsiteX0" fmla="*/ 0 w 750754"/>
              <a:gd name="connsiteY0" fmla="*/ 1273778 h 1273778"/>
              <a:gd name="connsiteX1" fmla="*/ 0 w 750754"/>
              <a:gd name="connsiteY1" fmla="*/ 0 h 1273778"/>
              <a:gd name="connsiteX2" fmla="*/ 432310 w 750754"/>
              <a:gd name="connsiteY2" fmla="*/ 0 h 1273778"/>
              <a:gd name="connsiteX3" fmla="*/ 750754 w 750754"/>
              <a:gd name="connsiteY3" fmla="*/ 636889 h 1273778"/>
              <a:gd name="connsiteX4" fmla="*/ 432310 w 750754"/>
              <a:gd name="connsiteY4" fmla="*/ 1273778 h 1273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754" h="1273778">
                <a:moveTo>
                  <a:pt x="0" y="1273778"/>
                </a:moveTo>
                <a:lnTo>
                  <a:pt x="0" y="0"/>
                </a:lnTo>
                <a:lnTo>
                  <a:pt x="432310" y="0"/>
                </a:lnTo>
                <a:lnTo>
                  <a:pt x="750754" y="636889"/>
                </a:lnTo>
                <a:lnTo>
                  <a:pt x="432310" y="1273778"/>
                </a:lnTo>
                <a:close/>
              </a:path>
            </a:pathLst>
          </a:custGeom>
          <a:solidFill>
            <a:schemeClr val="bg1"/>
          </a:solidFill>
          <a:ln>
            <a:solidFill>
              <a:schemeClr val="accent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rot="5400000">
            <a:off x="6420584" y="-315115"/>
            <a:ext cx="704505" cy="1334737"/>
          </a:xfrm>
          <a:custGeom>
            <a:avLst/>
            <a:gdLst>
              <a:gd name="connsiteX0" fmla="*/ 0 w 704505"/>
              <a:gd name="connsiteY0" fmla="*/ 1334737 h 1334737"/>
              <a:gd name="connsiteX1" fmla="*/ 0 w 704505"/>
              <a:gd name="connsiteY1" fmla="*/ 0 h 1334737"/>
              <a:gd name="connsiteX2" fmla="*/ 370821 w 704505"/>
              <a:gd name="connsiteY2" fmla="*/ 0 h 1334737"/>
              <a:gd name="connsiteX3" fmla="*/ 704505 w 704505"/>
              <a:gd name="connsiteY3" fmla="*/ 667369 h 1334737"/>
              <a:gd name="connsiteX4" fmla="*/ 370821 w 704505"/>
              <a:gd name="connsiteY4" fmla="*/ 1334737 h 1334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505" h="1334737">
                <a:moveTo>
                  <a:pt x="0" y="1334737"/>
                </a:moveTo>
                <a:lnTo>
                  <a:pt x="0" y="0"/>
                </a:lnTo>
                <a:lnTo>
                  <a:pt x="370821" y="0"/>
                </a:lnTo>
                <a:lnTo>
                  <a:pt x="704505" y="667369"/>
                </a:lnTo>
                <a:lnTo>
                  <a:pt x="370821" y="1334737"/>
                </a:lnTo>
                <a:close/>
              </a:path>
            </a:pathLst>
          </a:custGeom>
          <a:solidFill>
            <a:schemeClr val="accent1"/>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p:cNvSpPr/>
          <p:nvPr/>
        </p:nvSpPr>
        <p:spPr>
          <a:xfrm rot="5400000">
            <a:off x="6662563" y="3415155"/>
            <a:ext cx="1458348" cy="1257197"/>
          </a:xfrm>
          <a:prstGeom prst="hexagon">
            <a:avLst/>
          </a:prstGeom>
          <a:solidFill>
            <a:schemeClr val="bg1"/>
          </a:solidFill>
          <a:ln>
            <a:solidFill>
              <a:schemeClr val="tx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205994" y="976090"/>
            <a:ext cx="3383280" cy="521970"/>
          </a:xfrm>
          <a:prstGeom prst="rect">
            <a:avLst/>
          </a:prstGeom>
          <a:noFill/>
        </p:spPr>
        <p:txBody>
          <a:bodyPr wrap="none" rtlCol="0">
            <a:spAutoFit/>
          </a:bodyPr>
          <a:lstStyle/>
          <a:p>
            <a:r>
              <a:rPr lang="zh-CN" altLang="en-US" sz="2800" b="1" dirty="0" smtClean="0">
                <a:solidFill>
                  <a:schemeClr val="accent3">
                    <a:lumMod val="50000"/>
                  </a:schemeClr>
                </a:solidFill>
                <a:latin typeface="微软雅黑" panose="020B0503020204020204" pitchFamily="34" charset="-122"/>
                <a:ea typeface="微软雅黑" panose="020B0503020204020204" pitchFamily="34" charset="-122"/>
              </a:rPr>
              <a:t>请老师同学批评指正</a:t>
            </a:r>
            <a:endParaRPr lang="zh-CN" altLang="en-US" sz="2800" b="1" dirty="0" smtClean="0">
              <a:solidFill>
                <a:schemeClr val="accent3">
                  <a:lumMod val="50000"/>
                </a:schemeClr>
              </a:solidFill>
              <a:latin typeface="微软雅黑" panose="020B0503020204020204" pitchFamily="34" charset="-122"/>
              <a:ea typeface="微软雅黑" panose="020B0503020204020204" pitchFamily="34" charset="-122"/>
            </a:endParaRPr>
          </a:p>
        </p:txBody>
      </p:sp>
      <p:sp>
        <p:nvSpPr>
          <p:cNvPr id="27" name="六边形 26"/>
          <p:cNvSpPr/>
          <p:nvPr/>
        </p:nvSpPr>
        <p:spPr>
          <a:xfrm rot="5400000">
            <a:off x="7106992" y="1817166"/>
            <a:ext cx="1906350" cy="1643404"/>
          </a:xfrm>
          <a:prstGeom prst="hexagon">
            <a:avLst/>
          </a:prstGeom>
          <a:blipFill dpi="0" rotWithShape="0">
            <a:blip r:embed="rId1"/>
            <a:srcRect/>
            <a:stretch>
              <a:fillRect l="-36000" r="-41000"/>
            </a:stretch>
          </a:blip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rot="5400000">
            <a:off x="7873525" y="3511418"/>
            <a:ext cx="1458348" cy="1082601"/>
          </a:xfrm>
          <a:custGeom>
            <a:avLst/>
            <a:gdLst>
              <a:gd name="connsiteX0" fmla="*/ 0 w 1458348"/>
              <a:gd name="connsiteY0" fmla="*/ 426082 h 1054680"/>
              <a:gd name="connsiteX1" fmla="*/ 213041 w 1458348"/>
              <a:gd name="connsiteY1" fmla="*/ 0 h 1054680"/>
              <a:gd name="connsiteX2" fmla="*/ 1245307 w 1458348"/>
              <a:gd name="connsiteY2" fmla="*/ 0 h 1054680"/>
              <a:gd name="connsiteX3" fmla="*/ 1458348 w 1458348"/>
              <a:gd name="connsiteY3" fmla="*/ 426082 h 1054680"/>
              <a:gd name="connsiteX4" fmla="*/ 1144049 w 1458348"/>
              <a:gd name="connsiteY4" fmla="*/ 1054680 h 1054680"/>
              <a:gd name="connsiteX5" fmla="*/ 314299 w 1458348"/>
              <a:gd name="connsiteY5" fmla="*/ 1054680 h 105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8348" h="1054680">
                <a:moveTo>
                  <a:pt x="0" y="426082"/>
                </a:moveTo>
                <a:lnTo>
                  <a:pt x="213041" y="0"/>
                </a:lnTo>
                <a:lnTo>
                  <a:pt x="1245307" y="0"/>
                </a:lnTo>
                <a:lnTo>
                  <a:pt x="1458348" y="426082"/>
                </a:lnTo>
                <a:lnTo>
                  <a:pt x="1144049" y="1054680"/>
                </a:lnTo>
                <a:lnTo>
                  <a:pt x="314299" y="1054680"/>
                </a:lnTo>
                <a:close/>
              </a:path>
            </a:pathLst>
          </a:custGeom>
          <a:solidFill>
            <a:schemeClr val="accent3"/>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rot="5400000">
            <a:off x="7702942" y="4183698"/>
            <a:ext cx="662413" cy="1257198"/>
          </a:xfrm>
          <a:custGeom>
            <a:avLst/>
            <a:gdLst>
              <a:gd name="connsiteX0" fmla="*/ 0 w 641471"/>
              <a:gd name="connsiteY0" fmla="*/ 628600 h 1257198"/>
              <a:gd name="connsiteX1" fmla="*/ 314299 w 641471"/>
              <a:gd name="connsiteY1" fmla="*/ 0 h 1257198"/>
              <a:gd name="connsiteX2" fmla="*/ 641471 w 641471"/>
              <a:gd name="connsiteY2" fmla="*/ 0 h 1257198"/>
              <a:gd name="connsiteX3" fmla="*/ 641471 w 641471"/>
              <a:gd name="connsiteY3" fmla="*/ 1257198 h 1257198"/>
              <a:gd name="connsiteX4" fmla="*/ 314299 w 641471"/>
              <a:gd name="connsiteY4" fmla="*/ 1257198 h 125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471" h="1257198">
                <a:moveTo>
                  <a:pt x="0" y="628600"/>
                </a:moveTo>
                <a:lnTo>
                  <a:pt x="314299" y="0"/>
                </a:lnTo>
                <a:lnTo>
                  <a:pt x="641471" y="0"/>
                </a:lnTo>
                <a:lnTo>
                  <a:pt x="641471" y="1257198"/>
                </a:lnTo>
                <a:lnTo>
                  <a:pt x="314299" y="1257198"/>
                </a:lnTo>
                <a:close/>
              </a:path>
            </a:pathLst>
          </a:custGeom>
          <a:solidFill>
            <a:schemeClr val="accent3"/>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5400000">
            <a:off x="5798831" y="3569271"/>
            <a:ext cx="920506" cy="2227953"/>
          </a:xfrm>
          <a:custGeom>
            <a:avLst/>
            <a:gdLst>
              <a:gd name="connsiteX0" fmla="*/ 0 w 867502"/>
              <a:gd name="connsiteY0" fmla="*/ 1113977 h 2227953"/>
              <a:gd name="connsiteX1" fmla="*/ 556989 w 867502"/>
              <a:gd name="connsiteY1" fmla="*/ 0 h 2227953"/>
              <a:gd name="connsiteX2" fmla="*/ 867502 w 867502"/>
              <a:gd name="connsiteY2" fmla="*/ 0 h 2227953"/>
              <a:gd name="connsiteX3" fmla="*/ 867502 w 867502"/>
              <a:gd name="connsiteY3" fmla="*/ 2227953 h 2227953"/>
              <a:gd name="connsiteX4" fmla="*/ 556989 w 867502"/>
              <a:gd name="connsiteY4" fmla="*/ 2227953 h 2227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502" h="2227953">
                <a:moveTo>
                  <a:pt x="0" y="1113977"/>
                </a:moveTo>
                <a:lnTo>
                  <a:pt x="556989" y="0"/>
                </a:lnTo>
                <a:lnTo>
                  <a:pt x="867502" y="0"/>
                </a:lnTo>
                <a:lnTo>
                  <a:pt x="867502" y="2227953"/>
                </a:lnTo>
                <a:lnTo>
                  <a:pt x="556989" y="2227953"/>
                </a:lnTo>
                <a:close/>
              </a:path>
            </a:pathLst>
          </a:custGeom>
          <a:solidFill>
            <a:schemeClr val="accent3"/>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六边形 55"/>
          <p:cNvSpPr/>
          <p:nvPr/>
        </p:nvSpPr>
        <p:spPr>
          <a:xfrm rot="5400000">
            <a:off x="6585824" y="555803"/>
            <a:ext cx="1527012" cy="1322141"/>
          </a:xfrm>
          <a:prstGeom prst="hexagon">
            <a:avLst/>
          </a:prstGeom>
          <a:solidFill>
            <a:schemeClr val="bg1"/>
          </a:solidFill>
          <a:ln w="12700">
            <a:solidFill>
              <a:schemeClr val="accent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任意多边形 74"/>
          <p:cNvSpPr/>
          <p:nvPr/>
        </p:nvSpPr>
        <p:spPr>
          <a:xfrm rot="5400000">
            <a:off x="7911544" y="691247"/>
            <a:ext cx="1386169" cy="1078742"/>
          </a:xfrm>
          <a:custGeom>
            <a:avLst/>
            <a:gdLst>
              <a:gd name="connsiteX0" fmla="*/ 0 w 1386169"/>
              <a:gd name="connsiteY0" fmla="*/ 481255 h 1078742"/>
              <a:gd name="connsiteX1" fmla="*/ 240628 w 1386169"/>
              <a:gd name="connsiteY1" fmla="*/ 0 h 1078742"/>
              <a:gd name="connsiteX2" fmla="*/ 1145542 w 1386169"/>
              <a:gd name="connsiteY2" fmla="*/ 0 h 1078742"/>
              <a:gd name="connsiteX3" fmla="*/ 1386169 w 1386169"/>
              <a:gd name="connsiteY3" fmla="*/ 481255 h 1078742"/>
              <a:gd name="connsiteX4" fmla="*/ 1087425 w 1386169"/>
              <a:gd name="connsiteY4" fmla="*/ 1078742 h 1078742"/>
              <a:gd name="connsiteX5" fmla="*/ 298744 w 1386169"/>
              <a:gd name="connsiteY5" fmla="*/ 1078742 h 107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169" h="1078742">
                <a:moveTo>
                  <a:pt x="0" y="481255"/>
                </a:moveTo>
                <a:lnTo>
                  <a:pt x="240628" y="0"/>
                </a:lnTo>
                <a:lnTo>
                  <a:pt x="1145542" y="0"/>
                </a:lnTo>
                <a:lnTo>
                  <a:pt x="1386169" y="481255"/>
                </a:lnTo>
                <a:lnTo>
                  <a:pt x="1087425" y="1078742"/>
                </a:lnTo>
                <a:lnTo>
                  <a:pt x="298744" y="1078742"/>
                </a:lnTo>
                <a:close/>
              </a:path>
            </a:pathLst>
          </a:custGeom>
          <a:solidFill>
            <a:schemeClr val="accent1"/>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5400000">
            <a:off x="7681601" y="-192585"/>
            <a:ext cx="778284" cy="1163459"/>
          </a:xfrm>
          <a:custGeom>
            <a:avLst/>
            <a:gdLst>
              <a:gd name="connsiteX0" fmla="*/ 0 w 778284"/>
              <a:gd name="connsiteY0" fmla="*/ 1163459 h 1163459"/>
              <a:gd name="connsiteX1" fmla="*/ 0 w 778284"/>
              <a:gd name="connsiteY1" fmla="*/ 0 h 1163459"/>
              <a:gd name="connsiteX2" fmla="*/ 487420 w 778284"/>
              <a:gd name="connsiteY2" fmla="*/ 0 h 1163459"/>
              <a:gd name="connsiteX3" fmla="*/ 778284 w 778284"/>
              <a:gd name="connsiteY3" fmla="*/ 581730 h 1163459"/>
              <a:gd name="connsiteX4" fmla="*/ 487420 w 778284"/>
              <a:gd name="connsiteY4" fmla="*/ 1163459 h 1163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284" h="1163459">
                <a:moveTo>
                  <a:pt x="0" y="1163459"/>
                </a:moveTo>
                <a:lnTo>
                  <a:pt x="0" y="0"/>
                </a:lnTo>
                <a:lnTo>
                  <a:pt x="487420" y="0"/>
                </a:lnTo>
                <a:lnTo>
                  <a:pt x="778284" y="581730"/>
                </a:lnTo>
                <a:lnTo>
                  <a:pt x="487420" y="1163459"/>
                </a:lnTo>
                <a:close/>
              </a:path>
            </a:pathLst>
          </a:custGeom>
          <a:solidFill>
            <a:schemeClr val="bg1"/>
          </a:solidFill>
          <a:ln>
            <a:solidFill>
              <a:schemeClr val="accent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1205865" y="1609725"/>
            <a:ext cx="3132455" cy="76200"/>
            <a:chOff x="1264356" y="2944807"/>
            <a:chExt cx="3962394" cy="45719"/>
          </a:xfrm>
          <a:effectLst/>
        </p:grpSpPr>
        <p:sp>
          <p:nvSpPr>
            <p:cNvPr id="50" name="矩形 49"/>
            <p:cNvSpPr/>
            <p:nvPr/>
          </p:nvSpPr>
          <p:spPr>
            <a:xfrm>
              <a:off x="1264356" y="2944807"/>
              <a:ext cx="132079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585154" y="2944807"/>
              <a:ext cx="132079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3905952" y="2944807"/>
              <a:ext cx="1320798"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任意多边形 82"/>
          <p:cNvSpPr/>
          <p:nvPr/>
        </p:nvSpPr>
        <p:spPr>
          <a:xfrm rot="5400000">
            <a:off x="8558323" y="132858"/>
            <a:ext cx="727499" cy="443854"/>
          </a:xfrm>
          <a:custGeom>
            <a:avLst/>
            <a:gdLst>
              <a:gd name="connsiteX0" fmla="*/ 0 w 727499"/>
              <a:gd name="connsiteY0" fmla="*/ 443854 h 443854"/>
              <a:gd name="connsiteX1" fmla="*/ 0 w 727499"/>
              <a:gd name="connsiteY1" fmla="*/ 0 h 443854"/>
              <a:gd name="connsiteX2" fmla="*/ 727499 w 727499"/>
              <a:gd name="connsiteY2" fmla="*/ 0 h 443854"/>
              <a:gd name="connsiteX3" fmla="*/ 499893 w 727499"/>
              <a:gd name="connsiteY3" fmla="*/ 443854 h 443854"/>
            </a:gdLst>
            <a:ahLst/>
            <a:cxnLst>
              <a:cxn ang="0">
                <a:pos x="connsiteX0" y="connsiteY0"/>
              </a:cxn>
              <a:cxn ang="0">
                <a:pos x="connsiteX1" y="connsiteY1"/>
              </a:cxn>
              <a:cxn ang="0">
                <a:pos x="connsiteX2" y="connsiteY2"/>
              </a:cxn>
              <a:cxn ang="0">
                <a:pos x="connsiteX3" y="connsiteY3"/>
              </a:cxn>
            </a:cxnLst>
            <a:rect l="l" t="t" r="r" b="b"/>
            <a:pathLst>
              <a:path w="727499" h="443854">
                <a:moveTo>
                  <a:pt x="0" y="443854"/>
                </a:moveTo>
                <a:lnTo>
                  <a:pt x="0" y="0"/>
                </a:lnTo>
                <a:lnTo>
                  <a:pt x="727499" y="0"/>
                </a:lnTo>
                <a:lnTo>
                  <a:pt x="499893" y="443854"/>
                </a:lnTo>
                <a:close/>
              </a:path>
            </a:pathLst>
          </a:custGeom>
          <a:solidFill>
            <a:schemeClr val="accent1"/>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rot="5400000">
            <a:off x="8656819" y="4665287"/>
            <a:ext cx="534172" cy="440190"/>
          </a:xfrm>
          <a:custGeom>
            <a:avLst/>
            <a:gdLst>
              <a:gd name="connsiteX0" fmla="*/ 0 w 534172"/>
              <a:gd name="connsiteY0" fmla="*/ 0 h 440190"/>
              <a:gd name="connsiteX1" fmla="*/ 534172 w 534172"/>
              <a:gd name="connsiteY1" fmla="*/ 0 h 440190"/>
              <a:gd name="connsiteX2" fmla="*/ 534172 w 534172"/>
              <a:gd name="connsiteY2" fmla="*/ 440190 h 440190"/>
              <a:gd name="connsiteX3" fmla="*/ 214829 w 534172"/>
              <a:gd name="connsiteY3" fmla="*/ 440190 h 440190"/>
            </a:gdLst>
            <a:ahLst/>
            <a:cxnLst>
              <a:cxn ang="0">
                <a:pos x="connsiteX0" y="connsiteY0"/>
              </a:cxn>
              <a:cxn ang="0">
                <a:pos x="connsiteX1" y="connsiteY1"/>
              </a:cxn>
              <a:cxn ang="0">
                <a:pos x="connsiteX2" y="connsiteY2"/>
              </a:cxn>
              <a:cxn ang="0">
                <a:pos x="connsiteX3" y="connsiteY3"/>
              </a:cxn>
            </a:cxnLst>
            <a:rect l="l" t="t" r="r" b="b"/>
            <a:pathLst>
              <a:path w="534172" h="440190">
                <a:moveTo>
                  <a:pt x="0" y="0"/>
                </a:moveTo>
                <a:lnTo>
                  <a:pt x="534172" y="0"/>
                </a:lnTo>
                <a:lnTo>
                  <a:pt x="534172" y="440190"/>
                </a:lnTo>
                <a:lnTo>
                  <a:pt x="214829" y="440190"/>
                </a:lnTo>
                <a:close/>
              </a:path>
            </a:pathLst>
          </a:custGeom>
          <a:solidFill>
            <a:schemeClr val="bg1"/>
          </a:solidFill>
          <a:ln>
            <a:solidFill>
              <a:schemeClr val="accent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815959" y="1655515"/>
            <a:ext cx="1996440" cy="937260"/>
          </a:xfrm>
          <a:prstGeom prst="rect">
            <a:avLst/>
          </a:prstGeom>
          <a:noFill/>
        </p:spPr>
        <p:txBody>
          <a:bodyPr wrap="none" rtlCol="0">
            <a:spAutoFit/>
            <a:scene3d>
              <a:camera prst="orthographicFront"/>
              <a:lightRig rig="harsh" dir="t"/>
            </a:scene3d>
            <a:sp3d prstMaterial="matte">
              <a:contourClr>
                <a:schemeClr val="bg1">
                  <a:lumMod val="65000"/>
                </a:schemeClr>
              </a:contourClr>
            </a:sp3d>
          </a:bodyPr>
          <a:p>
            <a:r>
              <a:rPr lang="zh-CN" altLang="en-US" sz="5500" b="1" dirty="0">
                <a:solidFill>
                  <a:schemeClr val="accent1"/>
                </a:solidFill>
                <a:latin typeface="微软雅黑" panose="020B0503020204020204" pitchFamily="34" charset="-122"/>
                <a:ea typeface="微软雅黑" panose="020B0503020204020204" pitchFamily="34" charset="-122"/>
              </a:rPr>
              <a:t>谢  谢</a:t>
            </a:r>
            <a:endParaRPr lang="zh-CN" altLang="en-US" sz="5500" b="1" dirty="0">
              <a:solidFill>
                <a:schemeClr val="accent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1489075" y="2804795"/>
            <a:ext cx="2117725" cy="2290445"/>
          </a:xfrm>
          <a:prstGeom prst="rect">
            <a:avLst/>
          </a:prstGeom>
        </p:spPr>
      </p:pic>
      <p:sp>
        <p:nvSpPr>
          <p:cNvPr id="49" name="圆角矩形 48"/>
          <p:cNvSpPr/>
          <p:nvPr/>
        </p:nvSpPr>
        <p:spPr>
          <a:xfrm>
            <a:off x="4098290" y="2680335"/>
            <a:ext cx="2007235" cy="720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fontAlgn="auto">
              <a:spcBef>
                <a:spcPts val="600"/>
              </a:spcBef>
              <a:spcAft>
                <a:spcPts val="600"/>
              </a:spcAft>
            </a:pPr>
            <a:r>
              <a:rPr lang="zh-CN" altLang="en-US" sz="1400" b="1" dirty="0" smtClean="0">
                <a:latin typeface="微软雅黑" panose="020B0503020204020204" pitchFamily="34" charset="-122"/>
                <a:ea typeface="微软雅黑" panose="020B0503020204020204" pitchFamily="34" charset="-122"/>
              </a:rPr>
              <a:t>指导老师：蒋三新</a:t>
            </a:r>
            <a:endParaRPr lang="zh-CN" altLang="en-US" sz="1400" b="1" dirty="0" smtClean="0">
              <a:latin typeface="微软雅黑" panose="020B0503020204020204" pitchFamily="34" charset="-122"/>
              <a:ea typeface="微软雅黑" panose="020B0503020204020204" pitchFamily="34" charset="-122"/>
            </a:endParaRPr>
          </a:p>
          <a:p>
            <a:pPr fontAlgn="auto">
              <a:spcBef>
                <a:spcPts val="600"/>
              </a:spcBef>
              <a:spcAft>
                <a:spcPts val="600"/>
              </a:spcAft>
            </a:pPr>
            <a:r>
              <a:rPr lang="zh-CN" altLang="en-US" sz="1400" b="1" dirty="0" smtClean="0">
                <a:latin typeface="微软雅黑" panose="020B0503020204020204" pitchFamily="34" charset="-122"/>
                <a:ea typeface="微软雅黑" panose="020B0503020204020204" pitchFamily="34" charset="-122"/>
              </a:rPr>
              <a:t>汇报人：刘军 </a:t>
            </a:r>
            <a:endParaRPr lang="zh-CN" altLang="en-US" sz="1400" b="1"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50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1000"/>
                                        <p:tgtEl>
                                          <p:spTgt spid="71"/>
                                        </p:tgtEl>
                                      </p:cBhvr>
                                    </p:animEffect>
                                    <p:anim calcmode="lin" valueType="num">
                                      <p:cBhvr>
                                        <p:cTn id="18" dur="1000" fill="hold"/>
                                        <p:tgtEl>
                                          <p:spTgt spid="71"/>
                                        </p:tgtEl>
                                        <p:attrNameLst>
                                          <p:attrName>ppt_x</p:attrName>
                                        </p:attrNameLst>
                                      </p:cBhvr>
                                      <p:tavLst>
                                        <p:tav tm="0">
                                          <p:val>
                                            <p:strVal val="#ppt_x"/>
                                          </p:val>
                                        </p:tav>
                                        <p:tav tm="100000">
                                          <p:val>
                                            <p:strVal val="#ppt_x"/>
                                          </p:val>
                                        </p:tav>
                                      </p:tavLst>
                                    </p:anim>
                                    <p:anim calcmode="lin" valueType="num">
                                      <p:cBhvr>
                                        <p:cTn id="19" dur="1000" fill="hold"/>
                                        <p:tgtEl>
                                          <p:spTgt spid="7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7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1000"/>
                                        <p:tgtEl>
                                          <p:spTgt spid="83"/>
                                        </p:tgtEl>
                                      </p:cBhvr>
                                    </p:animEffect>
                                    <p:anim calcmode="lin" valueType="num">
                                      <p:cBhvr>
                                        <p:cTn id="23" dur="1000" fill="hold"/>
                                        <p:tgtEl>
                                          <p:spTgt spid="83"/>
                                        </p:tgtEl>
                                        <p:attrNameLst>
                                          <p:attrName>ppt_x</p:attrName>
                                        </p:attrNameLst>
                                      </p:cBhvr>
                                      <p:tavLst>
                                        <p:tav tm="0">
                                          <p:val>
                                            <p:strVal val="#ppt_x"/>
                                          </p:val>
                                        </p:tav>
                                        <p:tav tm="100000">
                                          <p:val>
                                            <p:strVal val="#ppt_x"/>
                                          </p:val>
                                        </p:tav>
                                      </p:tavLst>
                                    </p:anim>
                                    <p:anim calcmode="lin" valueType="num">
                                      <p:cBhvr>
                                        <p:cTn id="24" dur="1000" fill="hold"/>
                                        <p:tgtEl>
                                          <p:spTgt spid="8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00"/>
                                        <p:tgtEl>
                                          <p:spTgt spid="64"/>
                                        </p:tgtEl>
                                      </p:cBhvr>
                                    </p:animEffect>
                                    <p:anim calcmode="lin" valueType="num">
                                      <p:cBhvr>
                                        <p:cTn id="33" dur="1000" fill="hold"/>
                                        <p:tgtEl>
                                          <p:spTgt spid="64"/>
                                        </p:tgtEl>
                                        <p:attrNameLst>
                                          <p:attrName>ppt_x</p:attrName>
                                        </p:attrNameLst>
                                      </p:cBhvr>
                                      <p:tavLst>
                                        <p:tav tm="0">
                                          <p:val>
                                            <p:strVal val="#ppt_x"/>
                                          </p:val>
                                        </p:tav>
                                        <p:tav tm="100000">
                                          <p:val>
                                            <p:strVal val="#ppt_x"/>
                                          </p:val>
                                        </p:tav>
                                      </p:tavLst>
                                    </p:anim>
                                    <p:anim calcmode="lin" valueType="num">
                                      <p:cBhvr>
                                        <p:cTn id="34" dur="1000" fill="hold"/>
                                        <p:tgtEl>
                                          <p:spTgt spid="6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1000"/>
                                        <p:tgtEl>
                                          <p:spTgt spid="85"/>
                                        </p:tgtEl>
                                      </p:cBhvr>
                                    </p:animEffect>
                                    <p:anim calcmode="lin" valueType="num">
                                      <p:cBhvr>
                                        <p:cTn id="38" dur="1000" fill="hold"/>
                                        <p:tgtEl>
                                          <p:spTgt spid="85"/>
                                        </p:tgtEl>
                                        <p:attrNameLst>
                                          <p:attrName>ppt_x</p:attrName>
                                        </p:attrNameLst>
                                      </p:cBhvr>
                                      <p:tavLst>
                                        <p:tav tm="0">
                                          <p:val>
                                            <p:strVal val="#ppt_x"/>
                                          </p:val>
                                        </p:tav>
                                        <p:tav tm="100000">
                                          <p:val>
                                            <p:strVal val="#ppt_x"/>
                                          </p:val>
                                        </p:tav>
                                      </p:tavLst>
                                    </p:anim>
                                    <p:anim calcmode="lin" valueType="num">
                                      <p:cBhvr>
                                        <p:cTn id="39" dur="1000" fill="hold"/>
                                        <p:tgtEl>
                                          <p:spTgt spid="85"/>
                                        </p:tgtEl>
                                        <p:attrNameLst>
                                          <p:attrName>ppt_y</p:attrName>
                                        </p:attrNameLst>
                                      </p:cBhvr>
                                      <p:tavLst>
                                        <p:tav tm="0">
                                          <p:val>
                                            <p:strVal val="#ppt_y+.1"/>
                                          </p:val>
                                        </p:tav>
                                        <p:tav tm="100000">
                                          <p:val>
                                            <p:strVal val="#ppt_y"/>
                                          </p:val>
                                        </p:tav>
                                      </p:tavLst>
                                    </p:anim>
                                  </p:childTnLst>
                                </p:cTn>
                              </p:par>
                              <p:par>
                                <p:cTn id="40" presetID="31"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1000" fill="hold"/>
                                        <p:tgtEl>
                                          <p:spTgt spid="3"/>
                                        </p:tgtEl>
                                        <p:attrNameLst>
                                          <p:attrName>ppt_w</p:attrName>
                                        </p:attrNameLst>
                                      </p:cBhvr>
                                      <p:tavLst>
                                        <p:tav tm="0">
                                          <p:val>
                                            <p:fltVal val="0"/>
                                          </p:val>
                                        </p:tav>
                                        <p:tav tm="100000">
                                          <p:val>
                                            <p:strVal val="#ppt_w"/>
                                          </p:val>
                                        </p:tav>
                                      </p:tavLst>
                                    </p:anim>
                                    <p:anim calcmode="lin" valueType="num">
                                      <p:cBhvr>
                                        <p:cTn id="43" dur="1000" fill="hold"/>
                                        <p:tgtEl>
                                          <p:spTgt spid="3"/>
                                        </p:tgtEl>
                                        <p:attrNameLst>
                                          <p:attrName>ppt_h</p:attrName>
                                        </p:attrNameLst>
                                      </p:cBhvr>
                                      <p:tavLst>
                                        <p:tav tm="0">
                                          <p:val>
                                            <p:fltVal val="0"/>
                                          </p:val>
                                        </p:tav>
                                        <p:tav tm="100000">
                                          <p:val>
                                            <p:strVal val="#ppt_h"/>
                                          </p:val>
                                        </p:tav>
                                      </p:tavLst>
                                    </p:anim>
                                    <p:anim calcmode="lin" valueType="num">
                                      <p:cBhvr>
                                        <p:cTn id="44" dur="1000" fill="hold"/>
                                        <p:tgtEl>
                                          <p:spTgt spid="3"/>
                                        </p:tgtEl>
                                        <p:attrNameLst>
                                          <p:attrName>style.rotation</p:attrName>
                                        </p:attrNameLst>
                                      </p:cBhvr>
                                      <p:tavLst>
                                        <p:tav tm="0">
                                          <p:val>
                                            <p:fltVal val="90"/>
                                          </p:val>
                                        </p:tav>
                                        <p:tav tm="100000">
                                          <p:val>
                                            <p:fltVal val="0"/>
                                          </p:val>
                                        </p:tav>
                                      </p:tavLst>
                                    </p:anim>
                                    <p:animEffect transition="in" filter="fade">
                                      <p:cBhvr>
                                        <p:cTn id="45" dur="1000"/>
                                        <p:tgtEl>
                                          <p:spTgt spid="3"/>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1000" fill="hold"/>
                                        <p:tgtEl>
                                          <p:spTgt spid="56"/>
                                        </p:tgtEl>
                                        <p:attrNameLst>
                                          <p:attrName>ppt_w</p:attrName>
                                        </p:attrNameLst>
                                      </p:cBhvr>
                                      <p:tavLst>
                                        <p:tav tm="0">
                                          <p:val>
                                            <p:fltVal val="0"/>
                                          </p:val>
                                        </p:tav>
                                        <p:tav tm="100000">
                                          <p:val>
                                            <p:strVal val="#ppt_w"/>
                                          </p:val>
                                        </p:tav>
                                      </p:tavLst>
                                    </p:anim>
                                    <p:anim calcmode="lin" valueType="num">
                                      <p:cBhvr>
                                        <p:cTn id="49" dur="1000" fill="hold"/>
                                        <p:tgtEl>
                                          <p:spTgt spid="56"/>
                                        </p:tgtEl>
                                        <p:attrNameLst>
                                          <p:attrName>ppt_h</p:attrName>
                                        </p:attrNameLst>
                                      </p:cBhvr>
                                      <p:tavLst>
                                        <p:tav tm="0">
                                          <p:val>
                                            <p:fltVal val="0"/>
                                          </p:val>
                                        </p:tav>
                                        <p:tav tm="100000">
                                          <p:val>
                                            <p:strVal val="#ppt_h"/>
                                          </p:val>
                                        </p:tav>
                                      </p:tavLst>
                                    </p:anim>
                                    <p:anim calcmode="lin" valueType="num">
                                      <p:cBhvr>
                                        <p:cTn id="50" dur="1000" fill="hold"/>
                                        <p:tgtEl>
                                          <p:spTgt spid="56"/>
                                        </p:tgtEl>
                                        <p:attrNameLst>
                                          <p:attrName>style.rotation</p:attrName>
                                        </p:attrNameLst>
                                      </p:cBhvr>
                                      <p:tavLst>
                                        <p:tav tm="0">
                                          <p:val>
                                            <p:fltVal val="90"/>
                                          </p:val>
                                        </p:tav>
                                        <p:tav tm="100000">
                                          <p:val>
                                            <p:fltVal val="0"/>
                                          </p:val>
                                        </p:tav>
                                      </p:tavLst>
                                    </p:anim>
                                    <p:animEffect transition="in" filter="fade">
                                      <p:cBhvr>
                                        <p:cTn id="51" dur="1000"/>
                                        <p:tgtEl>
                                          <p:spTgt spid="56"/>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p:cTn id="54" dur="1000" fill="hold"/>
                                        <p:tgtEl>
                                          <p:spTgt spid="75"/>
                                        </p:tgtEl>
                                        <p:attrNameLst>
                                          <p:attrName>ppt_w</p:attrName>
                                        </p:attrNameLst>
                                      </p:cBhvr>
                                      <p:tavLst>
                                        <p:tav tm="0">
                                          <p:val>
                                            <p:fltVal val="0"/>
                                          </p:val>
                                        </p:tav>
                                        <p:tav tm="100000">
                                          <p:val>
                                            <p:strVal val="#ppt_w"/>
                                          </p:val>
                                        </p:tav>
                                      </p:tavLst>
                                    </p:anim>
                                    <p:anim calcmode="lin" valueType="num">
                                      <p:cBhvr>
                                        <p:cTn id="55" dur="1000" fill="hold"/>
                                        <p:tgtEl>
                                          <p:spTgt spid="75"/>
                                        </p:tgtEl>
                                        <p:attrNameLst>
                                          <p:attrName>ppt_h</p:attrName>
                                        </p:attrNameLst>
                                      </p:cBhvr>
                                      <p:tavLst>
                                        <p:tav tm="0">
                                          <p:val>
                                            <p:fltVal val="0"/>
                                          </p:val>
                                        </p:tav>
                                        <p:tav tm="100000">
                                          <p:val>
                                            <p:strVal val="#ppt_h"/>
                                          </p:val>
                                        </p:tav>
                                      </p:tavLst>
                                    </p:anim>
                                    <p:anim calcmode="lin" valueType="num">
                                      <p:cBhvr>
                                        <p:cTn id="56" dur="1000" fill="hold"/>
                                        <p:tgtEl>
                                          <p:spTgt spid="75"/>
                                        </p:tgtEl>
                                        <p:attrNameLst>
                                          <p:attrName>style.rotation</p:attrName>
                                        </p:attrNameLst>
                                      </p:cBhvr>
                                      <p:tavLst>
                                        <p:tav tm="0">
                                          <p:val>
                                            <p:fltVal val="90"/>
                                          </p:val>
                                        </p:tav>
                                        <p:tav tm="100000">
                                          <p:val>
                                            <p:fltVal val="0"/>
                                          </p:val>
                                        </p:tav>
                                      </p:tavLst>
                                    </p:anim>
                                    <p:animEffect transition="in" filter="fade">
                                      <p:cBhvr>
                                        <p:cTn id="57" dur="1000"/>
                                        <p:tgtEl>
                                          <p:spTgt spid="75"/>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1000" fill="hold"/>
                                        <p:tgtEl>
                                          <p:spTgt spid="27"/>
                                        </p:tgtEl>
                                        <p:attrNameLst>
                                          <p:attrName>ppt_w</p:attrName>
                                        </p:attrNameLst>
                                      </p:cBhvr>
                                      <p:tavLst>
                                        <p:tav tm="0">
                                          <p:val>
                                            <p:fltVal val="0"/>
                                          </p:val>
                                        </p:tav>
                                        <p:tav tm="100000">
                                          <p:val>
                                            <p:strVal val="#ppt_w"/>
                                          </p:val>
                                        </p:tav>
                                      </p:tavLst>
                                    </p:anim>
                                    <p:anim calcmode="lin" valueType="num">
                                      <p:cBhvr>
                                        <p:cTn id="61" dur="1000" fill="hold"/>
                                        <p:tgtEl>
                                          <p:spTgt spid="27"/>
                                        </p:tgtEl>
                                        <p:attrNameLst>
                                          <p:attrName>ppt_h</p:attrName>
                                        </p:attrNameLst>
                                      </p:cBhvr>
                                      <p:tavLst>
                                        <p:tav tm="0">
                                          <p:val>
                                            <p:fltVal val="0"/>
                                          </p:val>
                                        </p:tav>
                                        <p:tav tm="100000">
                                          <p:val>
                                            <p:strVal val="#ppt_h"/>
                                          </p:val>
                                        </p:tav>
                                      </p:tavLst>
                                    </p:anim>
                                    <p:anim calcmode="lin" valueType="num">
                                      <p:cBhvr>
                                        <p:cTn id="62" dur="1000" fill="hold"/>
                                        <p:tgtEl>
                                          <p:spTgt spid="27"/>
                                        </p:tgtEl>
                                        <p:attrNameLst>
                                          <p:attrName>style.rotation</p:attrName>
                                        </p:attrNameLst>
                                      </p:cBhvr>
                                      <p:tavLst>
                                        <p:tav tm="0">
                                          <p:val>
                                            <p:fltVal val="90"/>
                                          </p:val>
                                        </p:tav>
                                        <p:tav tm="100000">
                                          <p:val>
                                            <p:fltVal val="0"/>
                                          </p:val>
                                        </p:tav>
                                      </p:tavLst>
                                    </p:anim>
                                    <p:animEffect transition="in" filter="fade">
                                      <p:cBhvr>
                                        <p:cTn id="63" dur="1000"/>
                                        <p:tgtEl>
                                          <p:spTgt spid="27"/>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p:cTn id="66" dur="1000" fill="hold"/>
                                        <p:tgtEl>
                                          <p:spTgt spid="33"/>
                                        </p:tgtEl>
                                        <p:attrNameLst>
                                          <p:attrName>ppt_w</p:attrName>
                                        </p:attrNameLst>
                                      </p:cBhvr>
                                      <p:tavLst>
                                        <p:tav tm="0">
                                          <p:val>
                                            <p:fltVal val="0"/>
                                          </p:val>
                                        </p:tav>
                                        <p:tav tm="100000">
                                          <p:val>
                                            <p:strVal val="#ppt_w"/>
                                          </p:val>
                                        </p:tav>
                                      </p:tavLst>
                                    </p:anim>
                                    <p:anim calcmode="lin" valueType="num">
                                      <p:cBhvr>
                                        <p:cTn id="67" dur="1000" fill="hold"/>
                                        <p:tgtEl>
                                          <p:spTgt spid="33"/>
                                        </p:tgtEl>
                                        <p:attrNameLst>
                                          <p:attrName>ppt_h</p:attrName>
                                        </p:attrNameLst>
                                      </p:cBhvr>
                                      <p:tavLst>
                                        <p:tav tm="0">
                                          <p:val>
                                            <p:fltVal val="0"/>
                                          </p:val>
                                        </p:tav>
                                        <p:tav tm="100000">
                                          <p:val>
                                            <p:strVal val="#ppt_h"/>
                                          </p:val>
                                        </p:tav>
                                      </p:tavLst>
                                    </p:anim>
                                    <p:anim calcmode="lin" valueType="num">
                                      <p:cBhvr>
                                        <p:cTn id="68" dur="1000" fill="hold"/>
                                        <p:tgtEl>
                                          <p:spTgt spid="33"/>
                                        </p:tgtEl>
                                        <p:attrNameLst>
                                          <p:attrName>style.rotation</p:attrName>
                                        </p:attrNameLst>
                                      </p:cBhvr>
                                      <p:tavLst>
                                        <p:tav tm="0">
                                          <p:val>
                                            <p:fltVal val="90"/>
                                          </p:val>
                                        </p:tav>
                                        <p:tav tm="100000">
                                          <p:val>
                                            <p:fltVal val="0"/>
                                          </p:val>
                                        </p:tav>
                                      </p:tavLst>
                                    </p:anim>
                                    <p:animEffect transition="in" filter="fade">
                                      <p:cBhvr>
                                        <p:cTn id="69" dur="1000"/>
                                        <p:tgtEl>
                                          <p:spTgt spid="33"/>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p:cTn id="72" dur="1000" fill="hold"/>
                                        <p:tgtEl>
                                          <p:spTgt spid="73"/>
                                        </p:tgtEl>
                                        <p:attrNameLst>
                                          <p:attrName>ppt_w</p:attrName>
                                        </p:attrNameLst>
                                      </p:cBhvr>
                                      <p:tavLst>
                                        <p:tav tm="0">
                                          <p:val>
                                            <p:fltVal val="0"/>
                                          </p:val>
                                        </p:tav>
                                        <p:tav tm="100000">
                                          <p:val>
                                            <p:strVal val="#ppt_w"/>
                                          </p:val>
                                        </p:tav>
                                      </p:tavLst>
                                    </p:anim>
                                    <p:anim calcmode="lin" valueType="num">
                                      <p:cBhvr>
                                        <p:cTn id="73" dur="1000" fill="hold"/>
                                        <p:tgtEl>
                                          <p:spTgt spid="73"/>
                                        </p:tgtEl>
                                        <p:attrNameLst>
                                          <p:attrName>ppt_h</p:attrName>
                                        </p:attrNameLst>
                                      </p:cBhvr>
                                      <p:tavLst>
                                        <p:tav tm="0">
                                          <p:val>
                                            <p:fltVal val="0"/>
                                          </p:val>
                                        </p:tav>
                                        <p:tav tm="100000">
                                          <p:val>
                                            <p:strVal val="#ppt_h"/>
                                          </p:val>
                                        </p:tav>
                                      </p:tavLst>
                                    </p:anim>
                                    <p:anim calcmode="lin" valueType="num">
                                      <p:cBhvr>
                                        <p:cTn id="74" dur="1000" fill="hold"/>
                                        <p:tgtEl>
                                          <p:spTgt spid="73"/>
                                        </p:tgtEl>
                                        <p:attrNameLst>
                                          <p:attrName>style.rotation</p:attrName>
                                        </p:attrNameLst>
                                      </p:cBhvr>
                                      <p:tavLst>
                                        <p:tav tm="0">
                                          <p:val>
                                            <p:fltVal val="90"/>
                                          </p:val>
                                        </p:tav>
                                        <p:tav tm="100000">
                                          <p:val>
                                            <p:fltVal val="0"/>
                                          </p:val>
                                        </p:tav>
                                      </p:tavLst>
                                    </p:anim>
                                    <p:animEffect transition="in" filter="fade">
                                      <p:cBhvr>
                                        <p:cTn id="75" dur="1000"/>
                                        <p:tgtEl>
                                          <p:spTgt spid="73"/>
                                        </p:tgtEl>
                                      </p:cBhvr>
                                    </p:animEffect>
                                  </p:childTnLst>
                                </p:cTn>
                              </p:par>
                            </p:childTnLst>
                          </p:cTn>
                        </p:par>
                        <p:par>
                          <p:cTn id="76" fill="hold">
                            <p:stCondLst>
                              <p:cond delay="1000"/>
                            </p:stCondLst>
                            <p:childTnLst>
                              <p:par>
                                <p:cTn id="77" presetID="10" presetClass="entr" presetSubtype="0" fill="hold" grpId="0" nodeType="afterEffect">
                                  <p:stCondLst>
                                    <p:cond delay="0"/>
                                  </p:stCondLst>
                                  <p:iterate type="lt">
                                    <p:tmPct val="10000"/>
                                  </p:iterate>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childTnLst>
                          </p:cTn>
                        </p:par>
                        <p:par>
                          <p:cTn id="80" fill="hold">
                            <p:stCondLst>
                              <p:cond delay="899"/>
                            </p:stCondLst>
                            <p:childTnLst>
                              <p:par>
                                <p:cTn id="81" presetID="2" presetClass="entr" presetSubtype="8" fill="hold" nodeType="afterEffect">
                                  <p:stCondLst>
                                    <p:cond delay="0"/>
                                  </p:stCondLst>
                                  <p:childTnLst>
                                    <p:set>
                                      <p:cBhvr>
                                        <p:cTn id="82" dur="1" fill="hold">
                                          <p:stCondLst>
                                            <p:cond delay="0"/>
                                          </p:stCondLst>
                                        </p:cTn>
                                        <p:tgtEl>
                                          <p:spTgt spid="79"/>
                                        </p:tgtEl>
                                        <p:attrNameLst>
                                          <p:attrName>style.visibility</p:attrName>
                                        </p:attrNameLst>
                                      </p:cBhvr>
                                      <p:to>
                                        <p:strVal val="visible"/>
                                      </p:to>
                                    </p:set>
                                    <p:anim calcmode="lin" valueType="num">
                                      <p:cBhvr additive="base">
                                        <p:cTn id="83" dur="500" fill="hold"/>
                                        <p:tgtEl>
                                          <p:spTgt spid="79"/>
                                        </p:tgtEl>
                                        <p:attrNameLst>
                                          <p:attrName>ppt_x</p:attrName>
                                        </p:attrNameLst>
                                      </p:cBhvr>
                                      <p:tavLst>
                                        <p:tav tm="0">
                                          <p:val>
                                            <p:strVal val="0-#ppt_w/2"/>
                                          </p:val>
                                        </p:tav>
                                        <p:tav tm="100000">
                                          <p:val>
                                            <p:strVal val="#ppt_x"/>
                                          </p:val>
                                        </p:tav>
                                      </p:tavLst>
                                    </p:anim>
                                    <p:anim calcmode="lin" valueType="num">
                                      <p:cBhvr additive="base">
                                        <p:cTn id="84" dur="500" fill="hold"/>
                                        <p:tgtEl>
                                          <p:spTgt spid="79"/>
                                        </p:tgtEl>
                                        <p:attrNameLst>
                                          <p:attrName>ppt_y</p:attrName>
                                        </p:attrNameLst>
                                      </p:cBhvr>
                                      <p:tavLst>
                                        <p:tav tm="0">
                                          <p:val>
                                            <p:strVal val="#ppt_y"/>
                                          </p:val>
                                        </p:tav>
                                        <p:tav tm="100000">
                                          <p:val>
                                            <p:strVal val="#ppt_y"/>
                                          </p:val>
                                        </p:tav>
                                      </p:tavLst>
                                    </p:anim>
                                  </p:childTnLst>
                                </p:cTn>
                              </p:par>
                            </p:childTnLst>
                          </p:cTn>
                        </p:par>
                        <p:par>
                          <p:cTn id="85" fill="hold">
                            <p:stCondLst>
                              <p:cond delay="1399"/>
                            </p:stCondLst>
                            <p:childTnLst>
                              <p:par>
                                <p:cTn id="86" presetID="47" presetClass="entr" presetSubtype="0" fill="hold" grpId="0" nodeType="after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1000"/>
                                        <p:tgtEl>
                                          <p:spTgt spid="45"/>
                                        </p:tgtEl>
                                      </p:cBhvr>
                                    </p:animEffect>
                                    <p:anim calcmode="lin" valueType="num">
                                      <p:cBhvr>
                                        <p:cTn id="89" dur="1000" fill="hold"/>
                                        <p:tgtEl>
                                          <p:spTgt spid="45"/>
                                        </p:tgtEl>
                                        <p:attrNameLst>
                                          <p:attrName>ppt_x</p:attrName>
                                        </p:attrNameLst>
                                      </p:cBhvr>
                                      <p:tavLst>
                                        <p:tav tm="0">
                                          <p:val>
                                            <p:strVal val="#ppt_x"/>
                                          </p:val>
                                        </p:tav>
                                        <p:tav tm="100000">
                                          <p:val>
                                            <p:strVal val="#ppt_x"/>
                                          </p:val>
                                        </p:tav>
                                      </p:tavLst>
                                    </p:anim>
                                    <p:anim calcmode="lin" valueType="num">
                                      <p:cBhvr>
                                        <p:cTn id="90" dur="1000" fill="hold"/>
                                        <p:tgtEl>
                                          <p:spTgt spid="45"/>
                                        </p:tgtEl>
                                        <p:attrNameLst>
                                          <p:attrName>ppt_y</p:attrName>
                                        </p:attrNameLst>
                                      </p:cBhvr>
                                      <p:tavLst>
                                        <p:tav tm="0">
                                          <p:val>
                                            <p:strVal val="#ppt_y-.1"/>
                                          </p:val>
                                        </p:tav>
                                        <p:tav tm="100000">
                                          <p:val>
                                            <p:strVal val="#ppt_y"/>
                                          </p:val>
                                        </p:tav>
                                      </p:tavLst>
                                    </p:anim>
                                  </p:childTnLst>
                                </p:cTn>
                              </p:par>
                            </p:childTnLst>
                          </p:cTn>
                        </p:par>
                        <p:par>
                          <p:cTn id="91" fill="hold">
                            <p:stCondLst>
                              <p:cond delay="2399"/>
                            </p:stCondLst>
                            <p:childTnLst>
                              <p:par>
                                <p:cTn id="92" presetID="3" presetClass="entr" presetSubtype="10" fill="hold"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blinds(horizontal)">
                                      <p:cBhvr>
                                        <p:cTn id="94" dur="500"/>
                                        <p:tgtEl>
                                          <p:spTgt spid="14"/>
                                        </p:tgtEl>
                                      </p:cBhvr>
                                    </p:animEffect>
                                  </p:childTnLst>
                                </p:cTn>
                              </p:par>
                            </p:childTnLst>
                          </p:cTn>
                        </p:par>
                        <p:par>
                          <p:cTn id="95" fill="hold">
                            <p:stCondLst>
                              <p:cond delay="2899"/>
                            </p:stCondLst>
                            <p:childTnLst>
                              <p:par>
                                <p:cTn id="96" presetID="42" presetClass="entr" presetSubtype="0" fill="hold" grpId="0" nodeType="after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fade">
                                      <p:cBhvr>
                                        <p:cTn id="98" dur="1000"/>
                                        <p:tgtEl>
                                          <p:spTgt spid="49"/>
                                        </p:tgtEl>
                                      </p:cBhvr>
                                    </p:animEffect>
                                    <p:anim calcmode="lin" valueType="num">
                                      <p:cBhvr>
                                        <p:cTn id="99" dur="1000" fill="hold"/>
                                        <p:tgtEl>
                                          <p:spTgt spid="49"/>
                                        </p:tgtEl>
                                        <p:attrNameLst>
                                          <p:attrName>ppt_x</p:attrName>
                                        </p:attrNameLst>
                                      </p:cBhvr>
                                      <p:tavLst>
                                        <p:tav tm="0">
                                          <p:val>
                                            <p:strVal val="#ppt_x"/>
                                          </p:val>
                                        </p:tav>
                                        <p:tav tm="100000">
                                          <p:val>
                                            <p:strVal val="#ppt_x"/>
                                          </p:val>
                                        </p:tav>
                                      </p:tavLst>
                                    </p:anim>
                                    <p:anim calcmode="lin" valueType="num">
                                      <p:cBhvr>
                                        <p:cTn id="10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7" grpId="0" animBg="1"/>
      <p:bldP spid="69" grpId="0" animBg="1"/>
      <p:bldP spid="33" grpId="0" animBg="1"/>
      <p:bldP spid="46" grpId="0"/>
      <p:bldP spid="27" grpId="0" animBg="1"/>
      <p:bldP spid="73" grpId="0" animBg="1"/>
      <p:bldP spid="64" grpId="0" animBg="1"/>
      <p:bldP spid="62" grpId="0" animBg="1"/>
      <p:bldP spid="56" grpId="0" animBg="1"/>
      <p:bldP spid="75" grpId="0" animBg="1"/>
      <p:bldP spid="71" grpId="0" animBg="1"/>
      <p:bldP spid="83" grpId="0" animBg="1"/>
      <p:bldP spid="85" grpId="0" animBg="1"/>
      <p:bldP spid="45" grpId="0"/>
      <p:bldP spid="4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文本框 112"/>
          <p:cNvSpPr txBox="1"/>
          <p:nvPr/>
        </p:nvSpPr>
        <p:spPr>
          <a:xfrm>
            <a:off x="888285" y="234929"/>
            <a:ext cx="877163" cy="369332"/>
          </a:xfrm>
          <a:prstGeom prst="rect">
            <a:avLst/>
          </a:prstGeom>
          <a:noFill/>
        </p:spPr>
        <p:txBody>
          <a:bodyPr wrap="none" rtlCol="0">
            <a:spAutoFit/>
          </a:bodyPr>
          <a:lstStyle/>
          <a:p>
            <a:r>
              <a:rPr lang="zh-CN" altLang="en-US" sz="1800" dirty="0" smtClean="0">
                <a:latin typeface="微软雅黑" panose="020B0503020204020204" pitchFamily="34" charset="-122"/>
                <a:ea typeface="微软雅黑" panose="020B0503020204020204" pitchFamily="34" charset="-122"/>
              </a:rPr>
              <a:t>目录页</a:t>
            </a:r>
            <a:endParaRPr lang="zh-CN" altLang="en-US" sz="1800" dirty="0">
              <a:latin typeface="微软雅黑" panose="020B0503020204020204" pitchFamily="34" charset="-122"/>
              <a:ea typeface="微软雅黑" panose="020B0503020204020204" pitchFamily="34" charset="-122"/>
            </a:endParaRPr>
          </a:p>
        </p:txBody>
      </p:sp>
      <p:grpSp>
        <p:nvGrpSpPr>
          <p:cNvPr id="134" name="组合 133"/>
          <p:cNvGrpSpPr/>
          <p:nvPr/>
        </p:nvGrpSpPr>
        <p:grpSpPr>
          <a:xfrm>
            <a:off x="5298440" y="949960"/>
            <a:ext cx="2283460" cy="518795"/>
            <a:chOff x="5107745" y="947465"/>
            <a:chExt cx="1867471" cy="438928"/>
          </a:xfrm>
        </p:grpSpPr>
        <p:sp>
          <p:nvSpPr>
            <p:cNvPr id="136" name="圆角矩形 135"/>
            <p:cNvSpPr/>
            <p:nvPr/>
          </p:nvSpPr>
          <p:spPr>
            <a:xfrm>
              <a:off x="5107745" y="947465"/>
              <a:ext cx="1778000" cy="438928"/>
            </a:xfrm>
            <a:prstGeom prst="round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137" name="文本框 136"/>
            <p:cNvSpPr txBox="1"/>
            <p:nvPr/>
          </p:nvSpPr>
          <p:spPr>
            <a:xfrm>
              <a:off x="5229601" y="998265"/>
              <a:ext cx="1745615" cy="285276"/>
            </a:xfrm>
            <a:prstGeom prst="rect">
              <a:avLst/>
            </a:prstGeom>
            <a:noFill/>
          </p:spPr>
          <p:txBody>
            <a:bodyPr wrap="square" rtlCol="0">
              <a:spAutoFit/>
            </a:bodyPr>
            <a:p>
              <a:r>
                <a:rPr lang="zh-CN" altLang="en-US" sz="1600" dirty="0">
                  <a:solidFill>
                    <a:schemeClr val="bg1"/>
                  </a:solidFill>
                  <a:latin typeface="微软雅黑" panose="020B0503020204020204" pitchFamily="34" charset="-122"/>
                  <a:ea typeface="微软雅黑" panose="020B0503020204020204" pitchFamily="34" charset="-122"/>
                </a:rPr>
                <a:t>算法分析与实践验证</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39" name="组合 138"/>
          <p:cNvGrpSpPr/>
          <p:nvPr/>
        </p:nvGrpSpPr>
        <p:grpSpPr>
          <a:xfrm>
            <a:off x="5068570" y="2491740"/>
            <a:ext cx="2513330" cy="438785"/>
            <a:chOff x="4966334" y="2503019"/>
            <a:chExt cx="2020589" cy="438928"/>
          </a:xfrm>
        </p:grpSpPr>
        <p:sp>
          <p:nvSpPr>
            <p:cNvPr id="140" name="圆角矩形 139"/>
            <p:cNvSpPr/>
            <p:nvPr/>
          </p:nvSpPr>
          <p:spPr>
            <a:xfrm>
              <a:off x="5107745" y="2503019"/>
              <a:ext cx="1778000" cy="438928"/>
            </a:xfrm>
            <a:prstGeom prst="round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142" name="文本框 141"/>
            <p:cNvSpPr txBox="1"/>
            <p:nvPr/>
          </p:nvSpPr>
          <p:spPr>
            <a:xfrm>
              <a:off x="4966334" y="2548119"/>
              <a:ext cx="2020589" cy="337295"/>
            </a:xfrm>
            <a:prstGeom prst="rect">
              <a:avLst/>
            </a:prstGeom>
            <a:noFill/>
          </p:spPr>
          <p:txBody>
            <a:bodyPr wrap="square" rtlCol="0">
              <a:spAutoFit/>
            </a:bodyPr>
            <a:p>
              <a:pPr algn="ctr"/>
              <a:r>
                <a:rPr lang="zh-CN" altLang="en-US" sz="1600" dirty="0">
                  <a:solidFill>
                    <a:schemeClr val="bg1"/>
                  </a:solidFill>
                  <a:latin typeface="微软雅黑" panose="020B0503020204020204" pitchFamily="34" charset="-122"/>
                  <a:ea typeface="微软雅黑" panose="020B0503020204020204" pitchFamily="34" charset="-122"/>
                </a:rPr>
                <a:t>应用探讨</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5253990" y="4018280"/>
            <a:ext cx="2202180" cy="438785"/>
            <a:chOff x="5117519" y="3976350"/>
            <a:chExt cx="1778000" cy="438928"/>
          </a:xfrm>
        </p:grpSpPr>
        <p:sp>
          <p:nvSpPr>
            <p:cNvPr id="144" name="圆角矩形 143"/>
            <p:cNvSpPr/>
            <p:nvPr/>
          </p:nvSpPr>
          <p:spPr>
            <a:xfrm>
              <a:off x="5117519" y="3976350"/>
              <a:ext cx="1778000" cy="438928"/>
            </a:xfrm>
            <a:prstGeom prst="round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145" name="文本框 144"/>
            <p:cNvSpPr txBox="1"/>
            <p:nvPr/>
          </p:nvSpPr>
          <p:spPr>
            <a:xfrm>
              <a:off x="5396542" y="4027142"/>
              <a:ext cx="1397000" cy="337295"/>
            </a:xfrm>
            <a:prstGeom prst="rect">
              <a:avLst/>
            </a:prstGeom>
            <a:noFill/>
          </p:spPr>
          <p:txBody>
            <a:bodyPr wrap="square" rtlCol="0">
              <a:spAutoFit/>
            </a:bodyPr>
            <a:p>
              <a:pPr algn="ctr"/>
              <a:r>
                <a:rPr lang="zh-CN" altLang="en-US" sz="1600" dirty="0">
                  <a:solidFill>
                    <a:schemeClr val="bg1"/>
                  </a:solidFill>
                  <a:latin typeface="微软雅黑" panose="020B0503020204020204" pitchFamily="34" charset="-122"/>
                  <a:ea typeface="微软雅黑" panose="020B0503020204020204" pitchFamily="34" charset="-122"/>
                </a:rPr>
                <a:t>总结</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2625839" y="4183921"/>
            <a:ext cx="2066752" cy="55810"/>
            <a:chOff x="3748636" y="1674312"/>
            <a:chExt cx="3647095" cy="92061"/>
          </a:xfrm>
          <a:solidFill>
            <a:schemeClr val="accent1"/>
          </a:solidFill>
        </p:grpSpPr>
        <p:cxnSp>
          <p:nvCxnSpPr>
            <p:cNvPr id="147" name="直接连接符 146"/>
            <p:cNvCxnSpPr>
              <a:endCxn id="148" idx="2"/>
            </p:cNvCxnSpPr>
            <p:nvPr/>
          </p:nvCxnSpPr>
          <p:spPr>
            <a:xfrm flipV="1">
              <a:off x="3748636" y="1720341"/>
              <a:ext cx="3565702" cy="11502"/>
            </a:xfrm>
            <a:prstGeom prst="line">
              <a:avLst/>
            </a:prstGeom>
            <a:grpFill/>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7314338" y="1674312"/>
              <a:ext cx="81393" cy="92061"/>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49" name="组合 148"/>
          <p:cNvGrpSpPr/>
          <p:nvPr/>
        </p:nvGrpSpPr>
        <p:grpSpPr>
          <a:xfrm>
            <a:off x="4015359" y="2683148"/>
            <a:ext cx="671886" cy="48728"/>
            <a:chOff x="5606181" y="1674310"/>
            <a:chExt cx="1817858" cy="109703"/>
          </a:xfrm>
          <a:solidFill>
            <a:schemeClr val="accent1"/>
          </a:solidFill>
        </p:grpSpPr>
        <p:cxnSp>
          <p:nvCxnSpPr>
            <p:cNvPr id="150" name="直接连接符 149"/>
            <p:cNvCxnSpPr/>
            <p:nvPr/>
          </p:nvCxnSpPr>
          <p:spPr>
            <a:xfrm flipV="1">
              <a:off x="5606181" y="1718973"/>
              <a:ext cx="1701399" cy="5094"/>
            </a:xfrm>
            <a:prstGeom prst="line">
              <a:avLst/>
            </a:prstGeom>
            <a:grpFill/>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a:off x="7314336" y="1674310"/>
              <a:ext cx="109703" cy="10970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grpSp>
        <p:nvGrpSpPr>
          <p:cNvPr id="152" name="组合 151"/>
          <p:cNvGrpSpPr/>
          <p:nvPr/>
        </p:nvGrpSpPr>
        <p:grpSpPr>
          <a:xfrm>
            <a:off x="2725572" y="1187722"/>
            <a:ext cx="1961673" cy="56590"/>
            <a:chOff x="3904783" y="1674310"/>
            <a:chExt cx="3519256" cy="109703"/>
          </a:xfrm>
          <a:solidFill>
            <a:schemeClr val="accent1"/>
          </a:solidFill>
        </p:grpSpPr>
        <p:cxnSp>
          <p:nvCxnSpPr>
            <p:cNvPr id="153" name="直接连接符 152"/>
            <p:cNvCxnSpPr/>
            <p:nvPr/>
          </p:nvCxnSpPr>
          <p:spPr>
            <a:xfrm flipV="1">
              <a:off x="3904783" y="1718973"/>
              <a:ext cx="3402797" cy="10188"/>
            </a:xfrm>
            <a:prstGeom prst="line">
              <a:avLst/>
            </a:prstGeom>
            <a:grpFill/>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54" name="椭圆 153"/>
            <p:cNvSpPr/>
            <p:nvPr/>
          </p:nvSpPr>
          <p:spPr>
            <a:xfrm>
              <a:off x="7314336" y="1674310"/>
              <a:ext cx="109703" cy="10970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155" name="任意多边形 154"/>
          <p:cNvSpPr/>
          <p:nvPr/>
        </p:nvSpPr>
        <p:spPr>
          <a:xfrm>
            <a:off x="2195042" y="1158104"/>
            <a:ext cx="1553505" cy="3107871"/>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chemeClr val="bg1">
              <a:lumMod val="95000"/>
            </a:schemeClr>
          </a:solidFill>
          <a:ln>
            <a:no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endParaRPr>
          </a:p>
        </p:txBody>
      </p:sp>
      <p:grpSp>
        <p:nvGrpSpPr>
          <p:cNvPr id="156" name="组合 155"/>
          <p:cNvGrpSpPr/>
          <p:nvPr/>
        </p:nvGrpSpPr>
        <p:grpSpPr>
          <a:xfrm>
            <a:off x="2138789" y="904155"/>
            <a:ext cx="857292" cy="971669"/>
            <a:chOff x="2002155" y="862110"/>
            <a:chExt cx="857292" cy="971669"/>
          </a:xfrm>
        </p:grpSpPr>
        <p:grpSp>
          <p:nvGrpSpPr>
            <p:cNvPr id="157" name="组合 156"/>
            <p:cNvGrpSpPr/>
            <p:nvPr/>
          </p:nvGrpSpPr>
          <p:grpSpPr>
            <a:xfrm>
              <a:off x="2023848" y="862110"/>
              <a:ext cx="835599" cy="971669"/>
              <a:chOff x="3295850" y="2065377"/>
              <a:chExt cx="3592273" cy="4177307"/>
            </a:xfrm>
          </p:grpSpPr>
          <p:sp>
            <p:nvSpPr>
              <p:cNvPr id="158" name="圆角矩形 157"/>
              <p:cNvSpPr/>
              <p:nvPr/>
            </p:nvSpPr>
            <p:spPr>
              <a:xfrm rot="2760000">
                <a:off x="3283361" y="2637923"/>
                <a:ext cx="4177307" cy="303221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endParaRPr>
              </a:p>
            </p:txBody>
          </p:sp>
          <p:sp>
            <p:nvSpPr>
              <p:cNvPr id="159"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
                <a:endParaRPr lang="zh-CN" altLang="en-US">
                  <a:solidFill>
                    <a:schemeClr val="accent1"/>
                  </a:solidFill>
                </a:endParaRPr>
              </a:p>
            </p:txBody>
          </p:sp>
          <p:sp>
            <p:nvSpPr>
              <p:cNvPr id="160" name="圆角矩形 159"/>
              <p:cNvSpPr/>
              <p:nvPr/>
            </p:nvSpPr>
            <p:spPr>
              <a:xfrm rot="2760000">
                <a:off x="3499201" y="2940763"/>
                <a:ext cx="3639373" cy="2369533"/>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endParaRPr>
              </a:p>
            </p:txBody>
          </p:sp>
          <p:sp>
            <p:nvSpPr>
              <p:cNvPr id="161" name="Freeform 5"/>
              <p:cNvSpPr/>
              <p:nvPr/>
            </p:nvSpPr>
            <p:spPr bwMode="auto">
              <a:xfrm rot="10800000">
                <a:off x="3589408" y="2523401"/>
                <a:ext cx="2056649"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
                <a:endParaRPr lang="zh-CN" altLang="en-US">
                  <a:solidFill>
                    <a:schemeClr val="accent1"/>
                  </a:solidFill>
                </a:endParaRPr>
              </a:p>
            </p:txBody>
          </p:sp>
        </p:grpSp>
        <p:sp>
          <p:nvSpPr>
            <p:cNvPr id="162" name="文本框 161"/>
            <p:cNvSpPr txBox="1"/>
            <p:nvPr/>
          </p:nvSpPr>
          <p:spPr>
            <a:xfrm>
              <a:off x="2002155" y="992079"/>
              <a:ext cx="657225" cy="415498"/>
            </a:xfrm>
            <a:prstGeom prst="rect">
              <a:avLst/>
            </a:prstGeom>
            <a:noFill/>
          </p:spPr>
          <p:txBody>
            <a:bodyPr wrap="square" rtlCol="0">
              <a:spAutoFit/>
            </a:bodyPr>
            <a:p>
              <a:pPr algn="ctr"/>
              <a:r>
                <a:rPr lang="en-US" altLang="zh-CN" sz="2100" dirty="0">
                  <a:solidFill>
                    <a:schemeClr val="accent1"/>
                  </a:solidFill>
                  <a:latin typeface="Impact" panose="020B0806030902050204" pitchFamily="34" charset="0"/>
                </a:rPr>
                <a:t>01</a:t>
              </a:r>
              <a:endParaRPr lang="zh-CN" altLang="en-US" sz="2100" dirty="0">
                <a:solidFill>
                  <a:schemeClr val="accent1"/>
                </a:solidFill>
                <a:latin typeface="Impact" panose="020B0806030902050204" pitchFamily="34" charset="0"/>
              </a:endParaRPr>
            </a:p>
          </p:txBody>
        </p:sp>
      </p:grpSp>
      <p:grpSp>
        <p:nvGrpSpPr>
          <p:cNvPr id="163" name="组合 162"/>
          <p:cNvGrpSpPr/>
          <p:nvPr/>
        </p:nvGrpSpPr>
        <p:grpSpPr>
          <a:xfrm>
            <a:off x="3357284" y="2388034"/>
            <a:ext cx="853100" cy="971669"/>
            <a:chOff x="3220650" y="2345989"/>
            <a:chExt cx="853100" cy="971669"/>
          </a:xfrm>
        </p:grpSpPr>
        <p:grpSp>
          <p:nvGrpSpPr>
            <p:cNvPr id="164" name="组合 163"/>
            <p:cNvGrpSpPr/>
            <p:nvPr/>
          </p:nvGrpSpPr>
          <p:grpSpPr>
            <a:xfrm>
              <a:off x="3238151" y="2345989"/>
              <a:ext cx="835599" cy="971669"/>
              <a:chOff x="3295850" y="2065377"/>
              <a:chExt cx="3592273" cy="4177307"/>
            </a:xfrm>
          </p:grpSpPr>
          <p:sp>
            <p:nvSpPr>
              <p:cNvPr id="165" name="圆角矩形 164"/>
              <p:cNvSpPr/>
              <p:nvPr/>
            </p:nvSpPr>
            <p:spPr>
              <a:xfrm rot="2760000">
                <a:off x="3283361" y="2637923"/>
                <a:ext cx="4177307" cy="303221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endParaRPr>
              </a:p>
            </p:txBody>
          </p:sp>
          <p:sp>
            <p:nvSpPr>
              <p:cNvPr id="166"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
                <a:endParaRPr lang="zh-CN" altLang="en-US">
                  <a:solidFill>
                    <a:schemeClr val="accent1"/>
                  </a:solidFill>
                </a:endParaRPr>
              </a:p>
            </p:txBody>
          </p:sp>
          <p:sp>
            <p:nvSpPr>
              <p:cNvPr id="167" name="圆角矩形 166"/>
              <p:cNvSpPr/>
              <p:nvPr/>
            </p:nvSpPr>
            <p:spPr>
              <a:xfrm rot="2760000">
                <a:off x="3499201" y="2940763"/>
                <a:ext cx="3639373" cy="2369533"/>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endParaRPr>
              </a:p>
            </p:txBody>
          </p:sp>
          <p:sp>
            <p:nvSpPr>
              <p:cNvPr id="168" name="Freeform 5"/>
              <p:cNvSpPr/>
              <p:nvPr/>
            </p:nvSpPr>
            <p:spPr bwMode="auto">
              <a:xfrm rot="10800000">
                <a:off x="3589408" y="2523401"/>
                <a:ext cx="2056649"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
                <a:endParaRPr lang="zh-CN" altLang="en-US">
                  <a:solidFill>
                    <a:schemeClr val="accent1"/>
                  </a:solidFill>
                </a:endParaRPr>
              </a:p>
            </p:txBody>
          </p:sp>
        </p:grpSp>
        <p:sp>
          <p:nvSpPr>
            <p:cNvPr id="169" name="文本框 168"/>
            <p:cNvSpPr txBox="1"/>
            <p:nvPr/>
          </p:nvSpPr>
          <p:spPr>
            <a:xfrm>
              <a:off x="3220650" y="2471406"/>
              <a:ext cx="657225" cy="414020"/>
            </a:xfrm>
            <a:prstGeom prst="rect">
              <a:avLst/>
            </a:prstGeom>
            <a:noFill/>
          </p:spPr>
          <p:txBody>
            <a:bodyPr wrap="square" rtlCol="0">
              <a:spAutoFit/>
            </a:bodyPr>
            <a:p>
              <a:pPr algn="ctr"/>
              <a:r>
                <a:rPr lang="en-US" altLang="zh-CN" sz="2100" dirty="0">
                  <a:solidFill>
                    <a:schemeClr val="accent1"/>
                  </a:solidFill>
                  <a:latin typeface="Impact" panose="020B0806030902050204" pitchFamily="34" charset="0"/>
                </a:rPr>
                <a:t>0</a:t>
              </a:r>
              <a:r>
                <a:rPr lang="en-US" sz="2100" dirty="0">
                  <a:solidFill>
                    <a:schemeClr val="accent1"/>
                  </a:solidFill>
                  <a:latin typeface="Impact" panose="020B0806030902050204" pitchFamily="34" charset="0"/>
                </a:rPr>
                <a:t>2</a:t>
              </a:r>
              <a:endParaRPr lang="en-US" sz="2100" dirty="0">
                <a:solidFill>
                  <a:schemeClr val="accent1"/>
                </a:solidFill>
                <a:latin typeface="Impact" panose="020B0806030902050204" pitchFamily="34" charset="0"/>
              </a:endParaRPr>
            </a:p>
          </p:txBody>
        </p:sp>
      </p:grpSp>
      <p:grpSp>
        <p:nvGrpSpPr>
          <p:cNvPr id="170" name="组合 169"/>
          <p:cNvGrpSpPr/>
          <p:nvPr/>
        </p:nvGrpSpPr>
        <p:grpSpPr>
          <a:xfrm>
            <a:off x="1485510" y="1999989"/>
            <a:ext cx="1606829" cy="1424101"/>
            <a:chOff x="1348876" y="1957944"/>
            <a:chExt cx="1606829" cy="1424101"/>
          </a:xfrm>
        </p:grpSpPr>
        <p:sp>
          <p:nvSpPr>
            <p:cNvPr id="171" name="Freeform 5"/>
            <p:cNvSpPr/>
            <p:nvPr/>
          </p:nvSpPr>
          <p:spPr bwMode="auto">
            <a:xfrm rot="10800000">
              <a:off x="1348876" y="1957944"/>
              <a:ext cx="1606829" cy="142410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p>
              <a:endParaRPr lang="zh-CN" altLang="en-US">
                <a:solidFill>
                  <a:schemeClr val="accent1"/>
                </a:solidFill>
              </a:endParaRPr>
            </a:p>
          </p:txBody>
        </p:sp>
        <p:sp>
          <p:nvSpPr>
            <p:cNvPr id="172" name="文本框 171"/>
            <p:cNvSpPr txBox="1"/>
            <p:nvPr/>
          </p:nvSpPr>
          <p:spPr>
            <a:xfrm>
              <a:off x="1473819" y="2331325"/>
              <a:ext cx="1346766" cy="646331"/>
            </a:xfrm>
            <a:prstGeom prst="rect">
              <a:avLst/>
            </a:prstGeom>
            <a:noFill/>
          </p:spPr>
          <p:txBody>
            <a:bodyPr wrap="square" rtlCol="0">
              <a:spAutoFit/>
            </a:bodyPr>
            <a:p>
              <a:pPr algn="ctr"/>
              <a:r>
                <a:rPr lang="zh-CN" altLang="en-US" sz="3600" b="1" dirty="0" smtClean="0">
                  <a:solidFill>
                    <a:schemeClr val="accent1"/>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目录</a:t>
              </a:r>
              <a:endParaRPr lang="zh-CN" altLang="en-US" sz="3600" b="1" dirty="0">
                <a:solidFill>
                  <a:schemeClr val="accent1"/>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sp>
        <p:nvSpPr>
          <p:cNvPr id="173" name="Freeform 5"/>
          <p:cNvSpPr/>
          <p:nvPr/>
        </p:nvSpPr>
        <p:spPr bwMode="auto">
          <a:xfrm rot="10800000">
            <a:off x="4850995" y="935160"/>
            <a:ext cx="614966" cy="5450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68580" tIns="34290" rIns="68580" bIns="34290" numCol="1" anchor="t" anchorCtr="0" compatLnSpc="1"/>
          <a:p>
            <a:endParaRPr lang="zh-CN" altLang="en-US">
              <a:solidFill>
                <a:prstClr val="black"/>
              </a:solidFill>
            </a:endParaRPr>
          </a:p>
        </p:txBody>
      </p:sp>
      <p:sp>
        <p:nvSpPr>
          <p:cNvPr id="174" name="Freeform 5"/>
          <p:cNvSpPr/>
          <p:nvPr/>
        </p:nvSpPr>
        <p:spPr bwMode="auto">
          <a:xfrm rot="10800000">
            <a:off x="4850995" y="2424853"/>
            <a:ext cx="614966" cy="5450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68580" tIns="34290" rIns="68580" bIns="34290" numCol="1" anchor="t" anchorCtr="0" compatLnSpc="1"/>
          <a:p>
            <a:endParaRPr lang="zh-CN" altLang="en-US">
              <a:solidFill>
                <a:prstClr val="black"/>
              </a:solidFill>
            </a:endParaRPr>
          </a:p>
        </p:txBody>
      </p:sp>
      <p:sp>
        <p:nvSpPr>
          <p:cNvPr id="175" name="Freeform 5"/>
          <p:cNvSpPr/>
          <p:nvPr/>
        </p:nvSpPr>
        <p:spPr bwMode="auto">
          <a:xfrm rot="10800000">
            <a:off x="4850995" y="3922188"/>
            <a:ext cx="614966" cy="5450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68580" tIns="34290" rIns="68580" bIns="34290" numCol="1" anchor="t" anchorCtr="0" compatLnSpc="1"/>
          <a:p>
            <a:endParaRPr lang="zh-CN" altLang="en-US">
              <a:solidFill>
                <a:prstClr val="black"/>
              </a:solidFill>
            </a:endParaRPr>
          </a:p>
        </p:txBody>
      </p:sp>
      <p:grpSp>
        <p:nvGrpSpPr>
          <p:cNvPr id="176" name="组合 175"/>
          <p:cNvGrpSpPr/>
          <p:nvPr/>
        </p:nvGrpSpPr>
        <p:grpSpPr>
          <a:xfrm>
            <a:off x="2117908" y="3891642"/>
            <a:ext cx="857291" cy="971669"/>
            <a:chOff x="1981274" y="3849597"/>
            <a:chExt cx="857291" cy="971669"/>
          </a:xfrm>
        </p:grpSpPr>
        <p:grpSp>
          <p:nvGrpSpPr>
            <p:cNvPr id="177" name="组合 176"/>
            <p:cNvGrpSpPr/>
            <p:nvPr/>
          </p:nvGrpSpPr>
          <p:grpSpPr>
            <a:xfrm>
              <a:off x="2002966" y="3849597"/>
              <a:ext cx="835599" cy="971669"/>
              <a:chOff x="3295850" y="2065377"/>
              <a:chExt cx="3592273" cy="4177307"/>
            </a:xfrm>
          </p:grpSpPr>
          <p:sp>
            <p:nvSpPr>
              <p:cNvPr id="178" name="圆角矩形 177"/>
              <p:cNvSpPr/>
              <p:nvPr/>
            </p:nvSpPr>
            <p:spPr>
              <a:xfrm rot="2760000">
                <a:off x="3283361" y="2637923"/>
                <a:ext cx="4177307" cy="303221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endParaRPr>
              </a:p>
            </p:txBody>
          </p:sp>
          <p:sp>
            <p:nvSpPr>
              <p:cNvPr id="179"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
                <a:endParaRPr lang="zh-CN" altLang="en-US">
                  <a:solidFill>
                    <a:schemeClr val="accent1"/>
                  </a:solidFill>
                </a:endParaRPr>
              </a:p>
            </p:txBody>
          </p:sp>
          <p:sp>
            <p:nvSpPr>
              <p:cNvPr id="180" name="圆角矩形 179"/>
              <p:cNvSpPr/>
              <p:nvPr/>
            </p:nvSpPr>
            <p:spPr>
              <a:xfrm rot="2760000">
                <a:off x="3499201" y="2940763"/>
                <a:ext cx="3639373" cy="2369533"/>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solidFill>
                </a:endParaRPr>
              </a:p>
            </p:txBody>
          </p:sp>
          <p:sp>
            <p:nvSpPr>
              <p:cNvPr id="181" name="Freeform 5"/>
              <p:cNvSpPr/>
              <p:nvPr/>
            </p:nvSpPr>
            <p:spPr bwMode="auto">
              <a:xfrm rot="10800000">
                <a:off x="3589408" y="2523401"/>
                <a:ext cx="2056649"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
                <a:endParaRPr lang="zh-CN" altLang="en-US">
                  <a:solidFill>
                    <a:schemeClr val="accent1"/>
                  </a:solidFill>
                </a:endParaRPr>
              </a:p>
            </p:txBody>
          </p:sp>
        </p:grpSp>
        <p:sp>
          <p:nvSpPr>
            <p:cNvPr id="182" name="文本框 181"/>
            <p:cNvSpPr txBox="1"/>
            <p:nvPr/>
          </p:nvSpPr>
          <p:spPr>
            <a:xfrm>
              <a:off x="1981274" y="3971925"/>
              <a:ext cx="657225" cy="414020"/>
            </a:xfrm>
            <a:prstGeom prst="rect">
              <a:avLst/>
            </a:prstGeom>
            <a:noFill/>
          </p:spPr>
          <p:txBody>
            <a:bodyPr wrap="square" rtlCol="0">
              <a:spAutoFit/>
            </a:bodyPr>
            <a:p>
              <a:pPr algn="ctr"/>
              <a:r>
                <a:rPr lang="en-US" altLang="zh-CN" sz="2100" dirty="0">
                  <a:solidFill>
                    <a:schemeClr val="accent1"/>
                  </a:solidFill>
                  <a:latin typeface="Impact" panose="020B0806030902050204" pitchFamily="34" charset="0"/>
                </a:rPr>
                <a:t>03</a:t>
              </a:r>
              <a:endParaRPr lang="zh-CN" altLang="en-US" sz="2100" dirty="0">
                <a:solidFill>
                  <a:schemeClr val="accent1"/>
                </a:solidFill>
                <a:latin typeface="Impact" panose="020B080603090205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文本框 112"/>
          <p:cNvSpPr txBox="1"/>
          <p:nvPr/>
        </p:nvSpPr>
        <p:spPr>
          <a:xfrm>
            <a:off x="888285" y="234929"/>
            <a:ext cx="640080" cy="368300"/>
          </a:xfrm>
          <a:prstGeom prst="rect">
            <a:avLst/>
          </a:prstGeom>
          <a:noFill/>
        </p:spPr>
        <p:txBody>
          <a:bodyPr wrap="none" rtlCol="0">
            <a:spAutoFit/>
          </a:bodyPr>
          <a:lstStyle/>
          <a:p>
            <a:r>
              <a:rPr lang="zh-CN" altLang="en-US" sz="1800" dirty="0" smtClean="0">
                <a:latin typeface="微软雅黑" panose="020B0503020204020204" pitchFamily="34" charset="-122"/>
                <a:ea typeface="微软雅黑" panose="020B0503020204020204" pitchFamily="34" charset="-122"/>
              </a:rPr>
              <a:t>前言</a:t>
            </a:r>
            <a:endParaRPr lang="zh-CN" altLang="en-US" sz="1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31215" y="741680"/>
            <a:ext cx="7762240" cy="4287520"/>
          </a:xfrm>
          <a:prstGeom prst="rect">
            <a:avLst/>
          </a:prstGeom>
        </p:spPr>
      </p:pic>
      <p:pic>
        <p:nvPicPr>
          <p:cNvPr id="4" name="图片 3"/>
          <p:cNvPicPr>
            <a:picLocks noChangeAspect="1"/>
          </p:cNvPicPr>
          <p:nvPr/>
        </p:nvPicPr>
        <p:blipFill>
          <a:blip r:embed="rId2"/>
          <a:stretch>
            <a:fillRect/>
          </a:stretch>
        </p:blipFill>
        <p:spPr>
          <a:xfrm>
            <a:off x="387350" y="234950"/>
            <a:ext cx="8385175" cy="46812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1608455" cy="368300"/>
          </a:xfrm>
          <a:prstGeom prst="rect">
            <a:avLst/>
          </a:prstGeom>
          <a:noFill/>
        </p:spPr>
        <p:txBody>
          <a:bodyPr wrap="none" rtlCol="0">
            <a:spAutoFit/>
          </a:bodyPr>
          <a:lstStyle/>
          <a:p>
            <a:r>
              <a:rPr lang="en-US" altLang="zh-CN" sz="1800" dirty="0" smtClean="0">
                <a:latin typeface="微软雅黑" panose="020B0503020204020204" pitchFamily="34" charset="-122"/>
                <a:ea typeface="微软雅黑" panose="020B0503020204020204" pitchFamily="34" charset="-122"/>
              </a:rPr>
              <a:t>MNIST</a:t>
            </a:r>
            <a:r>
              <a:rPr lang="zh-CN" altLang="en-US" sz="1800" dirty="0" smtClean="0">
                <a:latin typeface="微软雅黑" panose="020B0503020204020204" pitchFamily="34" charset="-122"/>
                <a:ea typeface="微软雅黑" panose="020B0503020204020204" pitchFamily="34" charset="-122"/>
              </a:rPr>
              <a:t>数据集</a:t>
            </a:r>
            <a:endParaRPr lang="zh-CN" altLang="en-US" sz="1800" dirty="0" smtClean="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31750" y="752475"/>
            <a:ext cx="3136265" cy="2106930"/>
          </a:xfrm>
          <a:prstGeom prst="rect">
            <a:avLst/>
          </a:prstGeom>
        </p:spPr>
      </p:pic>
      <p:pic>
        <p:nvPicPr>
          <p:cNvPr id="8" name="图片 7"/>
          <p:cNvPicPr>
            <a:picLocks noChangeAspect="1"/>
          </p:cNvPicPr>
          <p:nvPr/>
        </p:nvPicPr>
        <p:blipFill>
          <a:blip r:embed="rId2"/>
          <a:stretch>
            <a:fillRect/>
          </a:stretch>
        </p:blipFill>
        <p:spPr>
          <a:xfrm>
            <a:off x="-38735" y="2918460"/>
            <a:ext cx="8828405" cy="2209800"/>
          </a:xfrm>
          <a:prstGeom prst="rect">
            <a:avLst/>
          </a:prstGeom>
        </p:spPr>
      </p:pic>
      <p:pic>
        <p:nvPicPr>
          <p:cNvPr id="9" name="图片 8"/>
          <p:cNvPicPr>
            <a:picLocks noChangeAspect="1"/>
          </p:cNvPicPr>
          <p:nvPr/>
        </p:nvPicPr>
        <p:blipFill>
          <a:blip r:embed="rId3"/>
          <a:stretch>
            <a:fillRect/>
          </a:stretch>
        </p:blipFill>
        <p:spPr>
          <a:xfrm>
            <a:off x="3246755" y="706755"/>
            <a:ext cx="3221990" cy="2152650"/>
          </a:xfrm>
          <a:prstGeom prst="rect">
            <a:avLst/>
          </a:prstGeom>
        </p:spPr>
      </p:pic>
      <p:sp>
        <p:nvSpPr>
          <p:cNvPr id="100" name="文本框 99"/>
          <p:cNvSpPr txBox="1"/>
          <p:nvPr/>
        </p:nvSpPr>
        <p:spPr>
          <a:xfrm>
            <a:off x="6671945" y="866140"/>
            <a:ext cx="2260600" cy="1060450"/>
          </a:xfrm>
          <a:prstGeom prst="rect">
            <a:avLst/>
          </a:prstGeom>
          <a:noFill/>
          <a:ln w="9525">
            <a:noFill/>
          </a:ln>
        </p:spPr>
        <p:txBody>
          <a:bodyPr wrap="square">
            <a:spAutoFit/>
          </a:bodyPr>
          <a:p>
            <a:pPr indent="0" algn="just"/>
            <a:r>
              <a:rPr lang="en-US" sz="1050" b="0">
                <a:latin typeface="Calibri" panose="020F0502020204030204" charset="0"/>
                <a:ea typeface="宋体" panose="02010600030101010101" pitchFamily="2" charset="-122"/>
                <a:cs typeface="Times New Roman" panose="02020603050405020304" charset="0"/>
              </a:rPr>
              <a:t>MNIST</a:t>
            </a:r>
            <a:r>
              <a:rPr lang="zh-CN" sz="1050" b="0">
                <a:latin typeface="Calibri" panose="020F0502020204030204" charset="0"/>
                <a:ea typeface="宋体" panose="02010600030101010101" pitchFamily="2" charset="-122"/>
              </a:rPr>
              <a:t>有</a:t>
            </a:r>
            <a:r>
              <a:rPr lang="en-US" sz="1050" b="0">
                <a:latin typeface="Calibri" panose="020F0502020204030204" charset="0"/>
                <a:ea typeface="宋体" panose="02010600030101010101" pitchFamily="2" charset="-122"/>
              </a:rPr>
              <a:t>60000</a:t>
            </a:r>
            <a:r>
              <a:rPr lang="zh-CN" sz="1050" b="0">
                <a:latin typeface="Calibri" panose="020F0502020204030204" charset="0"/>
                <a:ea typeface="宋体" panose="02010600030101010101" pitchFamily="2" charset="-122"/>
              </a:rPr>
              <a:t>张训练集数据和</a:t>
            </a:r>
            <a:r>
              <a:rPr lang="en-US" sz="1050" b="0">
                <a:latin typeface="Calibri" panose="020F0502020204030204" charset="0"/>
                <a:ea typeface="宋体" panose="02010600030101010101" pitchFamily="2" charset="-122"/>
              </a:rPr>
              <a:t>10000</a:t>
            </a:r>
            <a:r>
              <a:rPr lang="zh-CN" sz="1050" b="0">
                <a:latin typeface="Calibri" panose="020F0502020204030204" charset="0"/>
                <a:ea typeface="宋体" panose="02010600030101010101" pitchFamily="2" charset="-122"/>
              </a:rPr>
              <a:t>张测试集数据，每一个训练元素都是</a:t>
            </a:r>
            <a:r>
              <a:rPr lang="en-US" sz="1050" b="0">
                <a:latin typeface="Calibri" panose="020F0502020204030204" charset="0"/>
                <a:ea typeface="宋体" panose="02010600030101010101" pitchFamily="2" charset="-122"/>
              </a:rPr>
              <a:t>28*28</a:t>
            </a:r>
            <a:r>
              <a:rPr lang="zh-CN" sz="1050" b="0">
                <a:latin typeface="Calibri" panose="020F0502020204030204" charset="0"/>
                <a:ea typeface="宋体" panose="02010600030101010101" pitchFamily="2" charset="-122"/>
              </a:rPr>
              <a:t>像素的手写数字图片。作为一个常见的数据集，</a:t>
            </a:r>
            <a:r>
              <a:rPr lang="en-US" sz="1050" b="0">
                <a:latin typeface="Calibri" panose="020F0502020204030204" charset="0"/>
                <a:ea typeface="宋体" panose="02010600030101010101" pitchFamily="2" charset="-122"/>
              </a:rPr>
              <a:t>MNIST</a:t>
            </a:r>
            <a:r>
              <a:rPr lang="zh-CN" sz="1050" b="0">
                <a:latin typeface="Calibri" panose="020F0502020204030204" charset="0"/>
                <a:ea typeface="宋体" panose="02010600030101010101" pitchFamily="2" charset="-122"/>
              </a:rPr>
              <a:t>经常被用来测试神经网络，也是比较基本的应用。</a:t>
            </a:r>
            <a:endParaRPr lang="zh-CN" altLang="en-US"/>
          </a:p>
        </p:txBody>
      </p:sp>
      <p:pic>
        <p:nvPicPr>
          <p:cNvPr id="3" name="图片 2"/>
          <p:cNvPicPr>
            <a:picLocks noChangeAspect="1"/>
          </p:cNvPicPr>
          <p:nvPr/>
        </p:nvPicPr>
        <p:blipFill>
          <a:blip r:embed="rId4"/>
          <a:stretch>
            <a:fillRect/>
          </a:stretch>
        </p:blipFill>
        <p:spPr>
          <a:xfrm>
            <a:off x="1500505" y="977900"/>
            <a:ext cx="6457315" cy="3543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7745" y="801984"/>
            <a:ext cx="3369945" cy="521970"/>
          </a:xfrm>
          <a:prstGeom prst="rect">
            <a:avLst/>
          </a:prstGeom>
          <a:noFill/>
        </p:spPr>
        <p:txBody>
          <a:bodyPr wrap="none" rtlCol="0">
            <a:spAutoFit/>
          </a:bodyPr>
          <a:lstStyle/>
          <a:p>
            <a:r>
              <a:rPr lang="en-US" altLang="zh-CN" sz="2800" dirty="0" smtClean="0">
                <a:solidFill>
                  <a:srgbClr val="1C1C1C"/>
                </a:solidFill>
                <a:latin typeface="微软雅黑" panose="020B0503020204020204" pitchFamily="34" charset="-122"/>
                <a:ea typeface="微软雅黑" panose="020B0503020204020204" pitchFamily="34" charset="-122"/>
              </a:rPr>
              <a:t>CNN(</a:t>
            </a:r>
            <a:r>
              <a:rPr lang="zh-CN" altLang="en-US" sz="2800" dirty="0" smtClean="0">
                <a:solidFill>
                  <a:srgbClr val="1C1C1C"/>
                </a:solidFill>
                <a:latin typeface="微软雅黑" panose="020B0503020204020204" pitchFamily="34" charset="-122"/>
                <a:ea typeface="微软雅黑" panose="020B0503020204020204" pitchFamily="34" charset="-122"/>
              </a:rPr>
              <a:t>卷积神经网络</a:t>
            </a:r>
            <a:r>
              <a:rPr lang="en-US" altLang="zh-CN" sz="2800" dirty="0" smtClean="0">
                <a:solidFill>
                  <a:srgbClr val="1C1C1C"/>
                </a:solidFill>
                <a:latin typeface="微软雅黑" panose="020B0503020204020204" pitchFamily="34" charset="-122"/>
                <a:ea typeface="微软雅黑" panose="020B0503020204020204" pitchFamily="34" charset="-122"/>
              </a:rPr>
              <a:t>)</a:t>
            </a:r>
            <a:endParaRPr lang="en-US" altLang="zh-CN" sz="2800" dirty="0" smtClean="0">
              <a:solidFill>
                <a:srgbClr val="1C1C1C"/>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66060" y="220324"/>
            <a:ext cx="2926080" cy="368300"/>
          </a:xfrm>
          <a:prstGeom prst="rect">
            <a:avLst/>
          </a:prstGeom>
          <a:noFill/>
        </p:spPr>
        <p:txBody>
          <a:bodyPr wrap="none" rtlCol="0">
            <a:spAutoFit/>
          </a:bodyPr>
          <a:p>
            <a:r>
              <a:rPr lang="zh-CN" altLang="en-US" sz="1800" dirty="0" smtClean="0">
                <a:latin typeface="微软雅黑" panose="020B0503020204020204" pitchFamily="34" charset="-122"/>
                <a:ea typeface="微软雅黑" panose="020B0503020204020204" pitchFamily="34" charset="-122"/>
              </a:rPr>
              <a:t>第一部分：算法分析与实践</a:t>
            </a:r>
            <a:endParaRPr lang="zh-CN" altLang="en-US" sz="1800" dirty="0" smtClean="0">
              <a:latin typeface="微软雅黑" panose="020B0503020204020204" pitchFamily="34" charset="-122"/>
              <a:ea typeface="微软雅黑" panose="020B0503020204020204" pitchFamily="34" charset="-122"/>
            </a:endParaRPr>
          </a:p>
        </p:txBody>
      </p:sp>
      <p:sp>
        <p:nvSpPr>
          <p:cNvPr id="100" name="文本框 99"/>
          <p:cNvSpPr txBox="1"/>
          <p:nvPr/>
        </p:nvSpPr>
        <p:spPr>
          <a:xfrm>
            <a:off x="377825" y="1443355"/>
            <a:ext cx="7419340" cy="1568450"/>
          </a:xfrm>
          <a:prstGeom prst="rect">
            <a:avLst/>
          </a:prstGeom>
          <a:noFill/>
          <a:ln w="9525">
            <a:noFill/>
          </a:ln>
        </p:spPr>
        <p:txBody>
          <a:bodyPr wrap="square">
            <a:spAutoFit/>
          </a:bodyPr>
          <a:p>
            <a:pPr indent="0"/>
            <a:r>
              <a:rPr lang="zh-CN" sz="1600" b="0">
                <a:solidFill>
                  <a:srgbClr val="1C1C1C"/>
                </a:solidFill>
                <a:latin typeface="Calibri" panose="020F0502020204030204" charset="0"/>
                <a:ea typeface="宋体" panose="02010600030101010101" pitchFamily="2" charset="-122"/>
              </a:rPr>
              <a:t>普通全连接层神经网络在输入节点过多时</a:t>
            </a:r>
            <a:r>
              <a:rPr lang="en-US" sz="1600" b="0">
                <a:solidFill>
                  <a:srgbClr val="1C1C1C"/>
                </a:solidFill>
                <a:latin typeface="Calibri" panose="020F0502020204030204" charset="0"/>
                <a:ea typeface="宋体" panose="02010600030101010101" pitchFamily="2" charset="-122"/>
                <a:cs typeface="Times New Roman" panose="02020603050405020304" charset="0"/>
              </a:rPr>
              <a:t>(CIFAR-10</a:t>
            </a:r>
            <a:r>
              <a:rPr lang="zh-CN" sz="1600" b="0">
                <a:solidFill>
                  <a:srgbClr val="1C1C1C"/>
                </a:solidFill>
                <a:latin typeface="Calibri" panose="020F0502020204030204" charset="0"/>
                <a:ea typeface="宋体" panose="02010600030101010101" pitchFamily="2" charset="-122"/>
              </a:rPr>
              <a:t>数据集，</a:t>
            </a:r>
            <a:r>
              <a:rPr lang="en-US" sz="1600" b="0">
                <a:solidFill>
                  <a:srgbClr val="1C1C1C"/>
                </a:solidFill>
                <a:latin typeface="Calibri" panose="020F0502020204030204" charset="0"/>
                <a:ea typeface="宋体" panose="02010600030101010101" pitchFamily="2" charset="-122"/>
              </a:rPr>
              <a:t>32*32*3=3072</a:t>
            </a:r>
            <a:r>
              <a:rPr lang="zh-CN" sz="1600" b="0">
                <a:solidFill>
                  <a:srgbClr val="1C1C1C"/>
                </a:solidFill>
                <a:latin typeface="Calibri" panose="020F0502020204030204" charset="0"/>
                <a:ea typeface="宋体" panose="02010600030101010101" pitchFamily="2" charset="-122"/>
              </a:rPr>
              <a:t>的节点</a:t>
            </a:r>
            <a:r>
              <a:rPr lang="en-US" sz="1600" b="0">
                <a:solidFill>
                  <a:srgbClr val="1C1C1C"/>
                </a:solidFill>
                <a:latin typeface="Calibri" panose="020F0502020204030204" charset="0"/>
                <a:ea typeface="宋体" panose="02010600030101010101" pitchFamily="2" charset="-122"/>
              </a:rPr>
              <a:t>)</a:t>
            </a:r>
            <a:r>
              <a:rPr lang="zh-CN" sz="1600" b="0">
                <a:solidFill>
                  <a:srgbClr val="1C1C1C"/>
                </a:solidFill>
                <a:latin typeface="Calibri" panose="020F0502020204030204" charset="0"/>
                <a:ea typeface="宋体" panose="02010600030101010101" pitchFamily="2" charset="-122"/>
              </a:rPr>
              <a:t>，参数增多导致计算速度缓慢，更容易导致过拟合问题，需要一个更合理的神经网络结构在有效减少输入参数的同时保证分类效率。神经网络学习过程的两个大问题：时间长，容易过拟合，</a:t>
            </a:r>
            <a:endParaRPr lang="zh-CN" sz="1600" b="0">
              <a:solidFill>
                <a:srgbClr val="1C1C1C"/>
              </a:solidFill>
              <a:latin typeface="Calibri" panose="020F0502020204030204" charset="0"/>
              <a:ea typeface="宋体" panose="02010600030101010101" pitchFamily="2" charset="-122"/>
            </a:endParaRPr>
          </a:p>
          <a:p>
            <a:pPr indent="0"/>
            <a:r>
              <a:rPr lang="en-US" altLang="zh-CN" sz="1600" b="0">
                <a:solidFill>
                  <a:srgbClr val="1C1C1C"/>
                </a:solidFill>
                <a:latin typeface="Calibri" panose="020F0502020204030204" charset="0"/>
                <a:ea typeface="宋体" panose="02010600030101010101" pitchFamily="2" charset="-122"/>
              </a:rPr>
              <a:t>CNN</a:t>
            </a:r>
            <a:r>
              <a:rPr lang="zh-CN" sz="1600" b="0">
                <a:solidFill>
                  <a:srgbClr val="1C1C1C"/>
                </a:solidFill>
                <a:latin typeface="Calibri" panose="020F0502020204030204" charset="0"/>
                <a:ea typeface="宋体" panose="02010600030101010101" pitchFamily="2" charset="-122"/>
              </a:rPr>
              <a:t>池化层</a:t>
            </a:r>
            <a:r>
              <a:rPr lang="en-US" sz="1600" b="0">
                <a:solidFill>
                  <a:srgbClr val="1C1C1C"/>
                </a:solidFill>
                <a:latin typeface="Calibri" panose="020F0502020204030204" charset="0"/>
                <a:ea typeface="宋体" panose="02010600030101010101" pitchFamily="2" charset="-122"/>
                <a:cs typeface="Times New Roman" panose="02020603050405020304" charset="0"/>
              </a:rPr>
              <a:t>:</a:t>
            </a:r>
            <a:r>
              <a:rPr lang="zh-CN" sz="1600" b="0">
                <a:solidFill>
                  <a:srgbClr val="1C1C1C"/>
                </a:solidFill>
                <a:latin typeface="Calibri" panose="020F0502020204030204" charset="0"/>
                <a:ea typeface="宋体" panose="02010600030101010101" pitchFamily="2" charset="-122"/>
              </a:rPr>
              <a:t>非常有效地缩小矩阵尺寸，从而减少最后全连接层的参数，既可以加快运算速度又可以防止过拟合</a:t>
            </a:r>
            <a:endParaRPr lang="zh-CN" altLang="en-US" sz="1600" b="0">
              <a:solidFill>
                <a:srgbClr val="1C1C1C"/>
              </a:solidFill>
              <a:latin typeface="Calibri" panose="020F0502020204030204" charset="0"/>
              <a:ea typeface="宋体" panose="02010600030101010101" pitchFamily="2" charset="-122"/>
            </a:endParaRPr>
          </a:p>
        </p:txBody>
      </p:sp>
      <p:sp>
        <p:nvSpPr>
          <p:cNvPr id="6" name="文本框 5"/>
          <p:cNvSpPr txBox="1"/>
          <p:nvPr/>
        </p:nvSpPr>
        <p:spPr>
          <a:xfrm>
            <a:off x="424815" y="3130550"/>
            <a:ext cx="8041640" cy="891540"/>
          </a:xfrm>
          <a:prstGeom prst="rect">
            <a:avLst/>
          </a:prstGeom>
          <a:noFill/>
          <a:ln w="9525">
            <a:noFill/>
          </a:ln>
        </p:spPr>
        <p:txBody>
          <a:bodyPr wrap="square">
            <a:spAutoFit/>
          </a:bodyPr>
          <a:p>
            <a:pPr indent="0"/>
            <a:r>
              <a:rPr lang="zh-CN" sz="1600" b="0">
                <a:solidFill>
                  <a:srgbClr val="1C1C1C"/>
                </a:solidFill>
                <a:latin typeface="Calibri" panose="020F0502020204030204" charset="0"/>
                <a:ea typeface="宋体" panose="02010600030101010101" pitchFamily="2" charset="-122"/>
              </a:rPr>
              <a:t>卷积神经网络</a:t>
            </a:r>
            <a:r>
              <a:rPr lang="zh-CN" sz="2000" b="1">
                <a:solidFill>
                  <a:srgbClr val="1C1C1C"/>
                </a:solidFill>
                <a:latin typeface="Calibri" panose="020F0502020204030204" charset="0"/>
                <a:ea typeface="宋体" panose="02010600030101010101" pitchFamily="2" charset="-122"/>
              </a:rPr>
              <a:t>：输入层，卷积层，池化层，全连接层，</a:t>
            </a:r>
            <a:r>
              <a:rPr lang="en-US" sz="2000" b="1">
                <a:solidFill>
                  <a:srgbClr val="1C1C1C"/>
                </a:solidFill>
                <a:latin typeface="Calibri" panose="020F0502020204030204" charset="0"/>
                <a:ea typeface="宋体" panose="02010600030101010101" pitchFamily="2" charset="-122"/>
                <a:cs typeface="Times New Roman" panose="02020603050405020304" charset="0"/>
              </a:rPr>
              <a:t>softmax</a:t>
            </a:r>
            <a:r>
              <a:rPr lang="zh-CN" sz="2000" b="1">
                <a:solidFill>
                  <a:srgbClr val="1C1C1C"/>
                </a:solidFill>
                <a:latin typeface="Calibri" panose="020F0502020204030204" charset="0"/>
                <a:ea typeface="宋体" panose="02010600030101010101" pitchFamily="2" charset="-122"/>
              </a:rPr>
              <a:t>层</a:t>
            </a:r>
            <a:endParaRPr lang="zh-CN" sz="2000" b="1">
              <a:solidFill>
                <a:srgbClr val="1C1C1C"/>
              </a:solidFill>
              <a:latin typeface="Calibri" panose="020F0502020204030204" charset="0"/>
              <a:ea typeface="宋体" panose="02010600030101010101" pitchFamily="2" charset="-122"/>
            </a:endParaRPr>
          </a:p>
          <a:p>
            <a:pPr indent="0"/>
            <a:endParaRPr lang="en-US" sz="1600" b="0">
              <a:solidFill>
                <a:srgbClr val="1C1C1C"/>
              </a:solidFill>
              <a:latin typeface="Calibri" panose="020F0502020204030204" charset="0"/>
              <a:ea typeface="宋体" panose="02010600030101010101" pitchFamily="2" charset="-122"/>
              <a:cs typeface="Times New Roman" panose="02020603050405020304" charset="0"/>
            </a:endParaRPr>
          </a:p>
          <a:p>
            <a:pPr indent="0"/>
            <a:r>
              <a:rPr lang="zh-CN" altLang="en-US" sz="1600" b="0">
                <a:solidFill>
                  <a:srgbClr val="1C1C1C"/>
                </a:solidFill>
                <a:latin typeface="Calibri" panose="020F0502020204030204" charset="0"/>
                <a:ea typeface="宋体" panose="02010600030101010101" pitchFamily="2" charset="-122"/>
                <a:cs typeface="Times New Roman" panose="02020603050405020304" charset="0"/>
              </a:rPr>
              <a:t>输入层：</a:t>
            </a:r>
            <a:r>
              <a:rPr lang="en-US" sz="1600" b="0">
                <a:solidFill>
                  <a:srgbClr val="1C1C1C"/>
                </a:solidFill>
                <a:latin typeface="Calibri" panose="020F0502020204030204" charset="0"/>
                <a:ea typeface="宋体" panose="02010600030101010101" pitchFamily="2" charset="-122"/>
                <a:cs typeface="Times New Roman" panose="02020603050405020304" charset="0"/>
              </a:rPr>
              <a:t>28*28*1</a:t>
            </a:r>
            <a:r>
              <a:rPr lang="zh-CN" sz="1600" b="0">
                <a:solidFill>
                  <a:srgbClr val="1C1C1C"/>
                </a:solidFill>
                <a:latin typeface="Calibri" panose="020F0502020204030204" charset="0"/>
                <a:ea typeface="宋体" panose="02010600030101010101" pitchFamily="2" charset="-122"/>
              </a:rPr>
              <a:t>（像素尺寸，</a:t>
            </a:r>
            <a:r>
              <a:rPr lang="en-US" sz="1600" b="0">
                <a:solidFill>
                  <a:srgbClr val="1C1C1C"/>
                </a:solidFill>
                <a:latin typeface="Calibri" panose="020F0502020204030204" charset="0"/>
                <a:ea typeface="宋体" panose="02010600030101010101" pitchFamily="2" charset="-122"/>
              </a:rPr>
              <a:t>28*28</a:t>
            </a:r>
            <a:r>
              <a:rPr lang="zh-CN" sz="1600" b="0">
                <a:solidFill>
                  <a:srgbClr val="1C1C1C"/>
                </a:solidFill>
                <a:latin typeface="Calibri" panose="020F0502020204030204" charset="0"/>
                <a:ea typeface="宋体" panose="02010600030101010101" pitchFamily="2" charset="-122"/>
              </a:rPr>
              <a:t>；黑白通道，</a:t>
            </a:r>
            <a:r>
              <a:rPr lang="en-US" sz="1600" b="0">
                <a:solidFill>
                  <a:srgbClr val="1C1C1C"/>
                </a:solidFill>
                <a:latin typeface="Calibri" panose="020F0502020204030204" charset="0"/>
                <a:ea typeface="宋体" panose="02010600030101010101" pitchFamily="2" charset="-122"/>
              </a:rPr>
              <a:t>1</a:t>
            </a:r>
            <a:r>
              <a:rPr lang="zh-CN" sz="1600" b="0">
                <a:solidFill>
                  <a:srgbClr val="1C1C1C"/>
                </a:solidFill>
                <a:latin typeface="Calibri" panose="020F0502020204030204" charset="0"/>
                <a:ea typeface="宋体" panose="02010600030101010101" pitchFamily="2" charset="-122"/>
              </a:rPr>
              <a:t>；彩色</a:t>
            </a:r>
            <a:r>
              <a:rPr lang="en-US" sz="1600" b="0">
                <a:solidFill>
                  <a:srgbClr val="1C1C1C"/>
                </a:solidFill>
                <a:latin typeface="Calibri" panose="020F0502020204030204" charset="0"/>
                <a:ea typeface="宋体" panose="02010600030101010101" pitchFamily="2" charset="-122"/>
              </a:rPr>
              <a:t>RGB</a:t>
            </a:r>
            <a:r>
              <a:rPr lang="zh-CN" sz="1600" b="0">
                <a:solidFill>
                  <a:srgbClr val="1C1C1C"/>
                </a:solidFill>
                <a:latin typeface="Calibri" panose="020F0502020204030204" charset="0"/>
                <a:ea typeface="宋体" panose="02010600030101010101" pitchFamily="2" charset="-122"/>
              </a:rPr>
              <a:t>通道，</a:t>
            </a:r>
            <a:r>
              <a:rPr lang="en-US" sz="1600" b="0">
                <a:solidFill>
                  <a:srgbClr val="1C1C1C"/>
                </a:solidFill>
                <a:latin typeface="Calibri" panose="020F0502020204030204" charset="0"/>
                <a:ea typeface="宋体" panose="02010600030101010101" pitchFamily="2" charset="-122"/>
              </a:rPr>
              <a:t>3</a:t>
            </a:r>
            <a:r>
              <a:rPr lang="zh-CN" sz="1600" b="0">
                <a:solidFill>
                  <a:srgbClr val="1C1C1C"/>
                </a:solidFill>
                <a:latin typeface="Calibri" panose="020F0502020204030204" charset="0"/>
                <a:ea typeface="宋体" panose="02010600030101010101" pitchFamily="2" charset="-122"/>
              </a:rPr>
              <a:t>）</a:t>
            </a:r>
            <a:endParaRPr lang="zh-CN" altLang="en-US" sz="1600" b="0">
              <a:solidFill>
                <a:srgbClr val="1C1C1C"/>
              </a:solidFill>
              <a:latin typeface="Calibri" panose="020F05020202040302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ppt_w</p:attrName>
                                        </p:attrNameLst>
                                      </p:cBhvr>
                                      <p:tavLst>
                                        <p:tav tm="0" fmla="#ppt_w*sin(2.5*pi*$)">
                                          <p:val>
                                            <p:fltVal val="0"/>
                                          </p:val>
                                        </p:tav>
                                        <p:tav tm="100000">
                                          <p:val>
                                            <p:fltVal val="1"/>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2926080" cy="368300"/>
          </a:xfrm>
          <a:prstGeom prst="rect">
            <a:avLst/>
          </a:prstGeom>
          <a:noFill/>
        </p:spPr>
        <p:txBody>
          <a:bodyPr wrap="none" rtlCol="0">
            <a:spAutoFit/>
          </a:bodyPr>
          <a:lstStyle/>
          <a:p>
            <a:pPr algn="l"/>
            <a:r>
              <a:rPr lang="zh-CN" altLang="en-US" sz="1800" dirty="0" smtClean="0">
                <a:latin typeface="微软雅黑" panose="020B0503020204020204" pitchFamily="34" charset="-122"/>
                <a:ea typeface="微软雅黑" panose="020B0503020204020204" pitchFamily="34" charset="-122"/>
              </a:rPr>
              <a:t>第一部分：算法分析与实践</a:t>
            </a:r>
            <a:endParaRPr lang="zh-CN" altLang="en-US" sz="18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56920" y="695325"/>
            <a:ext cx="7833360" cy="4203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2926080" cy="368300"/>
          </a:xfrm>
          <a:prstGeom prst="rect">
            <a:avLst/>
          </a:prstGeom>
          <a:noFill/>
        </p:spPr>
        <p:txBody>
          <a:bodyPr wrap="none" rtlCol="0">
            <a:spAutoFit/>
          </a:bodyPr>
          <a:lstStyle/>
          <a:p>
            <a:pPr algn="l"/>
            <a:r>
              <a:rPr lang="zh-CN" altLang="en-US" sz="1800" dirty="0" smtClean="0">
                <a:latin typeface="微软雅黑" panose="020B0503020204020204" pitchFamily="34" charset="-122"/>
                <a:ea typeface="微软雅黑" panose="020B0503020204020204" pitchFamily="34" charset="-122"/>
              </a:rPr>
              <a:t>第一部分：算法分析与实践</a:t>
            </a:r>
            <a:endParaRPr lang="zh-CN" altLang="en-US" sz="1800" dirty="0" smtClean="0">
              <a:latin typeface="微软雅黑" panose="020B0503020204020204" pitchFamily="34" charset="-122"/>
              <a:ea typeface="微软雅黑" panose="020B0503020204020204" pitchFamily="34" charset="-122"/>
            </a:endParaRPr>
          </a:p>
        </p:txBody>
      </p:sp>
      <p:pic>
        <p:nvPicPr>
          <p:cNvPr id="8" name="图片 7" descr="1093303-20170430194655881-1051795560"/>
          <p:cNvPicPr>
            <a:picLocks noChangeAspect="1"/>
          </p:cNvPicPr>
          <p:nvPr/>
        </p:nvPicPr>
        <p:blipFill>
          <a:blip r:embed="rId1"/>
          <a:stretch>
            <a:fillRect/>
          </a:stretch>
        </p:blipFill>
        <p:spPr>
          <a:xfrm>
            <a:off x="3661410" y="702310"/>
            <a:ext cx="5311775" cy="4276090"/>
          </a:xfrm>
          <a:prstGeom prst="rect">
            <a:avLst/>
          </a:prstGeom>
        </p:spPr>
      </p:pic>
      <p:sp>
        <p:nvSpPr>
          <p:cNvPr id="9" name="文本框 8"/>
          <p:cNvSpPr txBox="1"/>
          <p:nvPr/>
        </p:nvSpPr>
        <p:spPr>
          <a:xfrm>
            <a:off x="360680" y="1183005"/>
            <a:ext cx="2540000" cy="506730"/>
          </a:xfrm>
          <a:prstGeom prst="rect">
            <a:avLst/>
          </a:prstGeom>
          <a:noFill/>
        </p:spPr>
        <p:txBody>
          <a:bodyPr wrap="square" rtlCol="0" anchor="t">
            <a:spAutoFit/>
          </a:bodyPr>
          <a:p>
            <a:r>
              <a:rPr lang="zh-CN" altLang="en-US"/>
              <a:t>右面的动态图形象地展示了</a:t>
            </a:r>
            <a:r>
              <a:rPr lang="zh-CN" altLang="en-US" b="1">
                <a:solidFill>
                  <a:srgbClr val="FF0000"/>
                </a:solidFill>
              </a:rPr>
              <a:t>卷积层</a:t>
            </a:r>
            <a:r>
              <a:rPr lang="zh-CN" altLang="en-US"/>
              <a:t>的计算过程：</a:t>
            </a:r>
            <a:endParaRPr lang="zh-CN" altLang="en-US"/>
          </a:p>
        </p:txBody>
      </p:sp>
      <p:pic>
        <p:nvPicPr>
          <p:cNvPr id="10" name="图片 9"/>
          <p:cNvPicPr>
            <a:picLocks noChangeAspect="1"/>
          </p:cNvPicPr>
          <p:nvPr/>
        </p:nvPicPr>
        <p:blipFill>
          <a:blip r:embed="rId2"/>
          <a:stretch>
            <a:fillRect/>
          </a:stretch>
        </p:blipFill>
        <p:spPr>
          <a:xfrm>
            <a:off x="25400" y="2207260"/>
            <a:ext cx="3585210" cy="25501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2926080" cy="368300"/>
          </a:xfrm>
          <a:prstGeom prst="rect">
            <a:avLst/>
          </a:prstGeom>
          <a:noFill/>
        </p:spPr>
        <p:txBody>
          <a:bodyPr wrap="none" rtlCol="0">
            <a:spAutoFit/>
          </a:bodyPr>
          <a:lstStyle/>
          <a:p>
            <a:pPr algn="l"/>
            <a:r>
              <a:rPr lang="zh-CN" altLang="en-US" sz="1800" dirty="0" smtClean="0">
                <a:latin typeface="微软雅黑" panose="020B0503020204020204" pitchFamily="34" charset="-122"/>
                <a:ea typeface="微软雅黑" panose="020B0503020204020204" pitchFamily="34" charset="-122"/>
              </a:rPr>
              <a:t>第一部分：算法分析与实践</a:t>
            </a:r>
            <a:endParaRPr lang="zh-CN" altLang="en-US" sz="1800"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8440" y="1686560"/>
            <a:ext cx="4399915" cy="2486025"/>
          </a:xfrm>
          <a:prstGeom prst="rect">
            <a:avLst/>
          </a:prstGeom>
        </p:spPr>
      </p:pic>
      <p:sp>
        <p:nvSpPr>
          <p:cNvPr id="5" name="文本框 4"/>
          <p:cNvSpPr txBox="1"/>
          <p:nvPr/>
        </p:nvSpPr>
        <p:spPr>
          <a:xfrm>
            <a:off x="276860" y="817245"/>
            <a:ext cx="3027680" cy="299085"/>
          </a:xfrm>
          <a:prstGeom prst="rect">
            <a:avLst/>
          </a:prstGeom>
          <a:noFill/>
        </p:spPr>
        <p:txBody>
          <a:bodyPr wrap="square" rtlCol="0" anchor="t">
            <a:spAutoFit/>
          </a:bodyPr>
          <a:p>
            <a:r>
              <a:rPr lang="zh-CN" altLang="en-US"/>
              <a:t>把卷积层输出结果做非线性映射。</a:t>
            </a:r>
            <a:endParaRPr lang="zh-CN" altLang="en-US"/>
          </a:p>
        </p:txBody>
      </p:sp>
      <p:sp>
        <p:nvSpPr>
          <p:cNvPr id="6" name="文本框 5"/>
          <p:cNvSpPr txBox="1"/>
          <p:nvPr/>
        </p:nvSpPr>
        <p:spPr>
          <a:xfrm>
            <a:off x="5138420" y="817245"/>
            <a:ext cx="3065780" cy="922020"/>
          </a:xfrm>
          <a:prstGeom prst="rect">
            <a:avLst/>
          </a:prstGeom>
          <a:noFill/>
        </p:spPr>
        <p:txBody>
          <a:bodyPr wrap="square" rtlCol="0" anchor="t">
            <a:spAutoFit/>
          </a:bodyPr>
          <a:p>
            <a:r>
              <a:rPr lang="zh-CN" altLang="en-US"/>
              <a:t>CNN采用的激励函数一般为</a:t>
            </a:r>
            <a:r>
              <a:rPr lang="zh-CN" altLang="en-US" b="1">
                <a:solidFill>
                  <a:srgbClr val="FF0000"/>
                </a:solidFill>
              </a:rPr>
              <a:t>ReLU</a:t>
            </a:r>
            <a:r>
              <a:rPr lang="zh-CN" altLang="en-US"/>
              <a:t>(The Rectified Linear Unit/修正线性单元)，它的特点是收敛快，求梯度简单，但较脆弱，图像如下图所示。</a:t>
            </a:r>
            <a:endParaRPr lang="zh-CN" altLang="en-US"/>
          </a:p>
        </p:txBody>
      </p:sp>
      <p:pic>
        <p:nvPicPr>
          <p:cNvPr id="7" name="图片 6"/>
          <p:cNvPicPr>
            <a:picLocks noChangeAspect="1"/>
          </p:cNvPicPr>
          <p:nvPr/>
        </p:nvPicPr>
        <p:blipFill>
          <a:blip r:embed="rId2"/>
          <a:stretch>
            <a:fillRect/>
          </a:stretch>
        </p:blipFill>
        <p:spPr>
          <a:xfrm>
            <a:off x="5046980" y="2259965"/>
            <a:ext cx="3856990" cy="20859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8285" y="234929"/>
            <a:ext cx="2926080" cy="368300"/>
          </a:xfrm>
          <a:prstGeom prst="rect">
            <a:avLst/>
          </a:prstGeom>
          <a:noFill/>
        </p:spPr>
        <p:txBody>
          <a:bodyPr wrap="none" rtlCol="0">
            <a:spAutoFit/>
          </a:bodyPr>
          <a:lstStyle/>
          <a:p>
            <a:pPr algn="l"/>
            <a:r>
              <a:rPr lang="zh-CN" altLang="en-US" sz="1800" dirty="0" smtClean="0">
                <a:latin typeface="微软雅黑" panose="020B0503020204020204" pitchFamily="34" charset="-122"/>
                <a:ea typeface="微软雅黑" panose="020B0503020204020204" pitchFamily="34" charset="-122"/>
              </a:rPr>
              <a:t>第一部分：算法分析与实践</a:t>
            </a:r>
            <a:endParaRPr lang="zh-CN" altLang="en-US" sz="1800" dirty="0" smtClean="0">
              <a:latin typeface="微软雅黑" panose="020B0503020204020204" pitchFamily="34" charset="-122"/>
              <a:ea typeface="微软雅黑" panose="020B0503020204020204" pitchFamily="34" charset="-122"/>
            </a:endParaRPr>
          </a:p>
        </p:txBody>
      </p:sp>
      <p:sp>
        <p:nvSpPr>
          <p:cNvPr id="5" name="文本框 4"/>
          <p:cNvSpPr txBox="1"/>
          <p:nvPr/>
        </p:nvSpPr>
        <p:spPr>
          <a:xfrm>
            <a:off x="474980" y="835660"/>
            <a:ext cx="6425565" cy="506730"/>
          </a:xfrm>
          <a:prstGeom prst="rect">
            <a:avLst/>
          </a:prstGeom>
          <a:noFill/>
        </p:spPr>
        <p:txBody>
          <a:bodyPr wrap="square" rtlCol="0" anchor="t">
            <a:spAutoFit/>
          </a:bodyPr>
          <a:p>
            <a:r>
              <a:rPr lang="zh-CN" altLang="en-US"/>
              <a:t>池化层夹在连续的卷积层中间， 用于压缩数据和参数的量，减小过拟合。</a:t>
            </a:r>
            <a:endParaRPr lang="zh-CN" altLang="en-US"/>
          </a:p>
          <a:p>
            <a:r>
              <a:rPr lang="zh-CN" altLang="en-US"/>
              <a:t>简而言之，如果输入是图像的话，那么池化层的最主要作用就是压缩图像。</a:t>
            </a:r>
            <a:endParaRPr lang="zh-CN" altLang="en-US"/>
          </a:p>
        </p:txBody>
      </p:sp>
      <p:sp>
        <p:nvSpPr>
          <p:cNvPr id="6" name="文本框 5"/>
          <p:cNvSpPr txBox="1"/>
          <p:nvPr/>
        </p:nvSpPr>
        <p:spPr>
          <a:xfrm>
            <a:off x="474980" y="2543810"/>
            <a:ext cx="2540000" cy="299085"/>
          </a:xfrm>
          <a:prstGeom prst="rect">
            <a:avLst/>
          </a:prstGeom>
          <a:noFill/>
        </p:spPr>
        <p:txBody>
          <a:bodyPr wrap="square" rtlCol="0" anchor="t">
            <a:spAutoFit/>
          </a:bodyPr>
          <a:p>
            <a:r>
              <a:rPr lang="zh-CN" altLang="en-US">
                <a:solidFill>
                  <a:srgbClr val="FF0000"/>
                </a:solidFill>
              </a:rPr>
              <a:t>Max pooling</a:t>
            </a:r>
            <a:endParaRPr lang="zh-CN" altLang="en-US">
              <a:solidFill>
                <a:srgbClr val="FF0000"/>
              </a:solidFill>
            </a:endParaRPr>
          </a:p>
        </p:txBody>
      </p:sp>
      <p:pic>
        <p:nvPicPr>
          <p:cNvPr id="7" name="图片 6"/>
          <p:cNvPicPr>
            <a:picLocks noChangeAspect="1"/>
          </p:cNvPicPr>
          <p:nvPr/>
        </p:nvPicPr>
        <p:blipFill>
          <a:blip r:embed="rId1"/>
          <a:stretch>
            <a:fillRect/>
          </a:stretch>
        </p:blipFill>
        <p:spPr>
          <a:xfrm>
            <a:off x="2296160" y="1677035"/>
            <a:ext cx="4914265" cy="2276475"/>
          </a:xfrm>
          <a:prstGeom prst="rect">
            <a:avLst/>
          </a:prstGeom>
        </p:spPr>
      </p:pic>
      <p:cxnSp>
        <p:nvCxnSpPr>
          <p:cNvPr id="8" name="直接箭头连接符 7"/>
          <p:cNvCxnSpPr/>
          <p:nvPr/>
        </p:nvCxnSpPr>
        <p:spPr>
          <a:xfrm>
            <a:off x="3394710" y="2503805"/>
            <a:ext cx="2973070" cy="8890"/>
          </a:xfrm>
          <a:prstGeom prst="straightConnector1">
            <a:avLst/>
          </a:prstGeom>
          <a:ln w="50800">
            <a:solidFill>
              <a:schemeClr val="accent1">
                <a:alpha val="31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random/>
      </p:transition>
    </mc:Choice>
    <mc:Fallback>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自定义 50">
      <a:dk1>
        <a:srgbClr val="0070C0"/>
      </a:dk1>
      <a:lt1>
        <a:srgbClr val="FFFFFF"/>
      </a:lt1>
      <a:dk2>
        <a:srgbClr val="FFFFFF"/>
      </a:dk2>
      <a:lt2>
        <a:srgbClr val="FFFFFF"/>
      </a:lt2>
      <a:accent1>
        <a:srgbClr val="007DE7"/>
      </a:accent1>
      <a:accent2>
        <a:srgbClr val="FF9900"/>
      </a:accent2>
      <a:accent3>
        <a:srgbClr val="007DE7"/>
      </a:accent3>
      <a:accent4>
        <a:srgbClr val="FF9900"/>
      </a:accent4>
      <a:accent5>
        <a:srgbClr val="007DE7"/>
      </a:accent5>
      <a:accent6>
        <a:srgbClr val="FF9900"/>
      </a:accent6>
      <a:hlink>
        <a:srgbClr val="007DE7"/>
      </a:hlink>
      <a:folHlink>
        <a:srgbClr val="FF9900"/>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1435</Words>
  <Application>WPS 演示</Application>
  <PresentationFormat>全屏显示(16:9)</PresentationFormat>
  <Paragraphs>138</Paragraphs>
  <Slides>18</Slides>
  <Notes>45</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18</vt:i4>
      </vt:variant>
    </vt:vector>
  </HeadingPairs>
  <TitlesOfParts>
    <vt:vector size="29" baseType="lpstr">
      <vt:lpstr>Arial</vt:lpstr>
      <vt:lpstr>宋体</vt:lpstr>
      <vt:lpstr>Wingdings</vt:lpstr>
      <vt:lpstr>Haettenschweiler</vt:lpstr>
      <vt:lpstr>微软雅黑</vt:lpstr>
      <vt:lpstr>Impact</vt:lpstr>
      <vt:lpstr>Calibri</vt:lpstr>
      <vt:lpstr>Times New Roman</vt:lpstr>
      <vt:lpstr>Arial Unicode MS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Sinopec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微软用户</dc:creator>
  <cp:lastModifiedBy>Administrator</cp:lastModifiedBy>
  <cp:revision>233</cp:revision>
  <dcterms:created xsi:type="dcterms:W3CDTF">2016-03-03T22:39:00Z</dcterms:created>
  <dcterms:modified xsi:type="dcterms:W3CDTF">2018-06-26T07:19:18Z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